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333" r:id="rId12"/>
    <p:sldId id="334" r:id="rId13"/>
    <p:sldId id="264" r:id="rId14"/>
    <p:sldId id="266" r:id="rId15"/>
    <p:sldId id="265" r:id="rId16"/>
    <p:sldId id="276" r:id="rId17"/>
    <p:sldId id="303" r:id="rId18"/>
    <p:sldId id="335"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5174"/>
  </p:normalViewPr>
  <p:slideViewPr>
    <p:cSldViewPr snapToGrid="0" snapToObjects="1">
      <p:cViewPr varScale="1">
        <p:scale>
          <a:sx n="86" d="100"/>
          <a:sy n="86" d="100"/>
        </p:scale>
        <p:origin x="5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ubongn/IBM_Data_Science_Professional_Certification/blob/master/Applied%20Data%20Science%20Capstone/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ubongn/IBM_Data_Science_Professional_Certification/blob/master/Applied%20Data%20Science%20Capstone/Complete%20the%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bongn/IBM_Data_Science_Professional_Certification/blob/master/Applied%20Data%20Science%20Capstone/SQL%20Notebook%20for%20Peer%20Assignmen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bongn/IBM_Data_Science_Professional_Certification/blob/master/Applied%20Data%20Science%20Capstone/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ubongn/IBM_Data_Science_Professional_Certification/blob/master/Applied%20Data%20Science%20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bongn/IBM_Data_Science_Professional_Certification/blob/master/Applied%20Data%20Science%20Capstone/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ubongn/IBM_Data_Science_Professional_Certification/blob/master/Applied%20Data%20Science%20Capstone/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ubongn/IBM_Data_Science_Professional_Certification/blob/master/Applied%20Data%20Science%20Capstone/Complete%20the%20Data%20Collection%20with%20Web%20Scrap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17524" y="4568734"/>
            <a:ext cx="3893316"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Ubong Ntekim</a:t>
            </a:r>
          </a:p>
          <a:p>
            <a:r>
              <a:rPr lang="en-US" dirty="0">
                <a:solidFill>
                  <a:schemeClr val="bg2"/>
                </a:solidFill>
                <a:latin typeface="Abadi" panose="020B0604020104020204" pitchFamily="34" charset="0"/>
                <a:ea typeface="SF Pro" pitchFamily="2" charset="0"/>
                <a:cs typeface="SF Pro" pitchFamily="2" charset="0"/>
              </a:rPr>
              <a:t>4/12/2023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9" name="Content Placeholder 2">
            <a:extLst>
              <a:ext uri="{FF2B5EF4-FFF2-40B4-BE49-F238E27FC236}">
                <a16:creationId xmlns:a16="http://schemas.microsoft.com/office/drawing/2014/main" id="{1500C592-7370-4D7C-BE0B-10EE41AA0CDC}"/>
              </a:ext>
            </a:extLst>
          </p:cNvPr>
          <p:cNvSpPr txBox="1">
            <a:spLocks/>
          </p:cNvSpPr>
          <p:nvPr/>
        </p:nvSpPr>
        <p:spPr>
          <a:xfrm>
            <a:off x="828068" y="1514007"/>
            <a:ext cx="10530113" cy="4511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Aft>
                <a:spcPts val="800"/>
              </a:spcAft>
              <a:buNone/>
            </a:pPr>
            <a:r>
              <a:rPr lang="en-GB" sz="1900" dirty="0">
                <a:solidFill>
                  <a:srgbClr val="000000"/>
                </a:solidFill>
                <a:latin typeface="Calibri" panose="020F0502020204030204" pitchFamily="34" charset="0"/>
                <a:cs typeface="Arial" panose="020B0604020202020204" pitchFamily="34" charset="0"/>
              </a:rPr>
              <a:t>Data wrangling is the process of cleaning and unifying datasets ready for analysis. </a:t>
            </a:r>
          </a:p>
          <a:p>
            <a:pPr marL="0" indent="0">
              <a:lnSpc>
                <a:spcPct val="110000"/>
              </a:lnSpc>
              <a:spcAft>
                <a:spcPts val="800"/>
              </a:spcAft>
              <a:buNone/>
            </a:pPr>
            <a:r>
              <a:rPr lang="en-GB" sz="1900" dirty="0">
                <a:solidFill>
                  <a:srgbClr val="000000"/>
                </a:solidFill>
                <a:latin typeface="Calibri" panose="020F0502020204030204" pitchFamily="34" charset="0"/>
                <a:cs typeface="Arial" panose="020B0604020202020204" pitchFamily="34" charset="0"/>
              </a:rPr>
              <a:t>During this process a label is created for training data sets with (1) for successful landing outcomes and (0) for failed landing outcomes.</a:t>
            </a:r>
          </a:p>
          <a:p>
            <a:pPr marL="0" indent="0">
              <a:lnSpc>
                <a:spcPct val="100000"/>
              </a:lnSpc>
              <a:spcBef>
                <a:spcPts val="1400"/>
              </a:spcBef>
              <a:buNone/>
            </a:pPr>
            <a:r>
              <a:rPr lang="en-US" sz="1900" dirty="0">
                <a:solidFill>
                  <a:srgbClr val="000000"/>
                </a:solidFill>
                <a:latin typeface="Calibri" panose="020F0502020204030204" pitchFamily="34" charset="0"/>
                <a:cs typeface="Arial" panose="020B0604020202020204" pitchFamily="34" charset="0"/>
              </a:rPr>
              <a:t>Mission Outcome and Landing Location are target columns that are supportive to the landing outcomes. </a:t>
            </a:r>
          </a:p>
          <a:p>
            <a:pPr marL="0" indent="0">
              <a:lnSpc>
                <a:spcPct val="100000"/>
              </a:lnSpc>
              <a:spcBef>
                <a:spcPts val="1400"/>
              </a:spcBef>
              <a:buNone/>
            </a:pPr>
            <a:r>
              <a:rPr lang="en-US" sz="1900" dirty="0">
                <a:solidFill>
                  <a:srgbClr val="000000"/>
                </a:solidFill>
                <a:latin typeface="Calibri" panose="020F0502020204030204" pitchFamily="34" charset="0"/>
                <a:cs typeface="Arial" panose="020B0604020202020204" pitchFamily="34" charset="0"/>
              </a:rPr>
              <a:t>Finally a new label column called Class is added with value (1) for successful and (0) for failed Mission Outcomes. </a:t>
            </a:r>
            <a:r>
              <a:rPr lang="en-US" sz="1900" dirty="0">
                <a:solidFill>
                  <a:srgbClr val="000000"/>
                </a:solidFill>
                <a:latin typeface="Calibri" panose="020F0502020204030204" pitchFamily="34" charset="0"/>
                <a:cs typeface="Arial" panose="020B0604020202020204" pitchFamily="34" charset="0"/>
                <a:hlinkClick r:id="rId3"/>
              </a:rPr>
              <a:t>https://github.com/ubongn/IBM_Data_Science_Professional_Certification/blob/master/Applied%20Data%20Science%20Capstone/Data-Wrangling.ipynb</a:t>
            </a:r>
            <a:endParaRPr lang="en-US" sz="1900" dirty="0">
              <a:solidFill>
                <a:srgbClr val="000000"/>
              </a:solidFill>
              <a:latin typeface="Calibri" panose="020F0502020204030204" pitchFamily="34" charset="0"/>
              <a:cs typeface="Arial" panose="020B0604020202020204" pitchFamily="34" charset="0"/>
            </a:endParaRPr>
          </a:p>
        </p:txBody>
      </p:sp>
      <p:sp>
        <p:nvSpPr>
          <p:cNvPr id="10" name="Rechthoek 9">
            <a:extLst>
              <a:ext uri="{FF2B5EF4-FFF2-40B4-BE49-F238E27FC236}">
                <a16:creationId xmlns:a16="http://schemas.microsoft.com/office/drawing/2014/main" id="{7D44B200-C4D2-4900-AEBE-49E11F5B4432}"/>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2">
            <a:extLst>
              <a:ext uri="{FF2B5EF4-FFF2-40B4-BE49-F238E27FC236}">
                <a16:creationId xmlns:a16="http://schemas.microsoft.com/office/drawing/2014/main" id="{D55FB2AB-E0EF-494E-97EA-07BC0C07A3B5}"/>
              </a:ext>
            </a:extLst>
          </p:cNvPr>
          <p:cNvSpPr txBox="1">
            <a:spLocks/>
          </p:cNvSpPr>
          <p:nvPr/>
        </p:nvSpPr>
        <p:spPr>
          <a:xfrm>
            <a:off x="830943" y="1291356"/>
            <a:ext cx="10530113" cy="49132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EDA stands for Exploratory Data Analysis this process starts with initial investigation on the data.</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The Flight Number column (indicates the continuous launch attempts) and Payload are variables that could affect the Landing Outcome. After plotting this two variables in a scatter plot observe that as  Flight Number increases, the first stage in more likely to land successfully. It seems that as the Payload increases the less likely the firs stage will return. </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Other variables that were plotted and analysed are: </a:t>
            </a:r>
            <a:r>
              <a:rPr lang="en-GB" sz="1800" i="1" dirty="0">
                <a:solidFill>
                  <a:srgbClr val="000000"/>
                </a:solidFill>
                <a:latin typeface="Calibri" panose="020F0502020204030204" pitchFamily="34" charset="0"/>
                <a:cs typeface="Arial" panose="020B0604020202020204" pitchFamily="34" charset="0"/>
              </a:rPr>
              <a:t>Flight Number and Launch Site, Payload  and Launch Site,  Orbit and Success Rate, Flight Number and Orbit, Payload and Orbit</a:t>
            </a:r>
            <a:r>
              <a:rPr lang="en-GB" sz="1800" spc="-5" dirty="0">
                <a:solidFill>
                  <a:srgbClr val="404040"/>
                </a:solidFill>
                <a:latin typeface="Carlito"/>
                <a:cs typeface="Carlito"/>
              </a:rPr>
              <a:t>, </a:t>
            </a:r>
            <a:r>
              <a:rPr lang="en-GB" sz="1800" dirty="0">
                <a:solidFill>
                  <a:srgbClr val="000000"/>
                </a:solidFill>
                <a:latin typeface="Calibri" panose="020F0502020204030204" pitchFamily="34" charset="0"/>
                <a:cs typeface="Arial" panose="020B0604020202020204" pitchFamily="34" charset="0"/>
              </a:rPr>
              <a:t>and a yearly trend of Succeed launches</a:t>
            </a:r>
            <a:r>
              <a:rPr lang="en-GB" sz="1800" spc="-60" dirty="0">
                <a:solidFill>
                  <a:srgbClr val="404040"/>
                </a:solidFill>
                <a:latin typeface="Carlito"/>
                <a:cs typeface="Carlito"/>
              </a:rPr>
              <a:t>. </a:t>
            </a:r>
            <a:endParaRPr lang="en-GB" sz="1800" dirty="0">
              <a:latin typeface="Carlito"/>
              <a:cs typeface="Carlito"/>
            </a:endParaRP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Obtained preliminary insights on the relationship of variables, and how they would effect the landing success rate. </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Feature engineering refer to the process of selecting and transforming relevant variables from raw data when creating a predictive model. The features that are used to predict the success rate of launches are: </a:t>
            </a:r>
            <a:r>
              <a:rPr lang="en-GB" sz="1800" i="1" dirty="0">
                <a:solidFill>
                  <a:srgbClr val="000000"/>
                </a:solidFill>
                <a:latin typeface="Calibri" panose="020F0502020204030204" pitchFamily="34" charset="0"/>
                <a:cs typeface="Arial" panose="020B0604020202020204" pitchFamily="34" charset="0"/>
              </a:rPr>
              <a:t>'</a:t>
            </a:r>
            <a:r>
              <a:rPr lang="en-GB" sz="1800" i="1" dirty="0" err="1">
                <a:solidFill>
                  <a:srgbClr val="000000"/>
                </a:solidFill>
                <a:latin typeface="Calibri" panose="020F0502020204030204" pitchFamily="34" charset="0"/>
                <a:cs typeface="Arial" panose="020B0604020202020204" pitchFamily="34" charset="0"/>
              </a:rPr>
              <a:t>FlightNumber</a:t>
            </a:r>
            <a:r>
              <a:rPr lang="en-GB" sz="1800" i="1" dirty="0">
                <a:solidFill>
                  <a:srgbClr val="000000"/>
                </a:solidFill>
                <a:latin typeface="Calibri" panose="020F0502020204030204" pitchFamily="34" charset="0"/>
                <a:cs typeface="Arial" panose="020B0604020202020204" pitchFamily="34" charset="0"/>
              </a:rPr>
              <a:t>', '</a:t>
            </a:r>
            <a:r>
              <a:rPr lang="en-GB" sz="1800" i="1" dirty="0" err="1">
                <a:solidFill>
                  <a:srgbClr val="000000"/>
                </a:solidFill>
                <a:latin typeface="Calibri" panose="020F0502020204030204" pitchFamily="34" charset="0"/>
                <a:cs typeface="Arial" panose="020B0604020202020204" pitchFamily="34" charset="0"/>
              </a:rPr>
              <a:t>PayloadMass</a:t>
            </a:r>
            <a:r>
              <a:rPr lang="en-GB" sz="1800" i="1" dirty="0">
                <a:solidFill>
                  <a:srgbClr val="000000"/>
                </a:solidFill>
                <a:latin typeface="Calibri" panose="020F0502020204030204" pitchFamily="34" charset="0"/>
                <a:cs typeface="Arial" panose="020B0604020202020204" pitchFamily="34" charset="0"/>
              </a:rPr>
              <a:t>', 'Orbit', '</a:t>
            </a:r>
            <a:r>
              <a:rPr lang="en-GB" sz="1800" i="1" dirty="0" err="1">
                <a:solidFill>
                  <a:srgbClr val="000000"/>
                </a:solidFill>
                <a:latin typeface="Calibri" panose="020F0502020204030204" pitchFamily="34" charset="0"/>
                <a:cs typeface="Arial" panose="020B0604020202020204" pitchFamily="34" charset="0"/>
              </a:rPr>
              <a:t>LaunchSite</a:t>
            </a:r>
            <a:r>
              <a:rPr lang="en-GB" sz="1800" i="1" dirty="0">
                <a:solidFill>
                  <a:srgbClr val="000000"/>
                </a:solidFill>
                <a:latin typeface="Calibri" panose="020F0502020204030204" pitchFamily="34" charset="0"/>
                <a:cs typeface="Arial" panose="020B0604020202020204" pitchFamily="34" charset="0"/>
              </a:rPr>
              <a:t>', 'Flights', '</a:t>
            </a:r>
            <a:r>
              <a:rPr lang="en-GB" sz="1800" i="1" dirty="0" err="1">
                <a:solidFill>
                  <a:srgbClr val="000000"/>
                </a:solidFill>
                <a:latin typeface="Calibri" panose="020F0502020204030204" pitchFamily="34" charset="0"/>
                <a:cs typeface="Arial" panose="020B0604020202020204" pitchFamily="34" charset="0"/>
              </a:rPr>
              <a:t>GridFins</a:t>
            </a:r>
            <a:r>
              <a:rPr lang="en-GB" sz="1800" i="1" dirty="0">
                <a:solidFill>
                  <a:srgbClr val="000000"/>
                </a:solidFill>
                <a:latin typeface="Calibri" panose="020F0502020204030204" pitchFamily="34" charset="0"/>
                <a:cs typeface="Arial" panose="020B0604020202020204" pitchFamily="34" charset="0"/>
              </a:rPr>
              <a:t>', 'Reused', 'Legs', '</a:t>
            </a:r>
            <a:r>
              <a:rPr lang="en-GB" sz="1800" i="1" dirty="0" err="1">
                <a:solidFill>
                  <a:srgbClr val="000000"/>
                </a:solidFill>
                <a:latin typeface="Calibri" panose="020F0502020204030204" pitchFamily="34" charset="0"/>
                <a:cs typeface="Arial" panose="020B0604020202020204" pitchFamily="34" charset="0"/>
              </a:rPr>
              <a:t>LandingPad</a:t>
            </a:r>
            <a:r>
              <a:rPr lang="en-GB" sz="1800" i="1" dirty="0">
                <a:solidFill>
                  <a:srgbClr val="000000"/>
                </a:solidFill>
                <a:latin typeface="Calibri" panose="020F0502020204030204" pitchFamily="34" charset="0"/>
                <a:cs typeface="Arial" panose="020B0604020202020204" pitchFamily="34" charset="0"/>
              </a:rPr>
              <a:t>', 'Block', '</a:t>
            </a:r>
            <a:r>
              <a:rPr lang="en-GB" sz="1800" i="1" dirty="0" err="1">
                <a:solidFill>
                  <a:srgbClr val="000000"/>
                </a:solidFill>
                <a:latin typeface="Calibri" panose="020F0502020204030204" pitchFamily="34" charset="0"/>
                <a:cs typeface="Arial" panose="020B0604020202020204" pitchFamily="34" charset="0"/>
              </a:rPr>
              <a:t>ReusedCount</a:t>
            </a:r>
            <a:r>
              <a:rPr lang="en-GB" sz="1800" i="1" dirty="0">
                <a:solidFill>
                  <a:srgbClr val="000000"/>
                </a:solidFill>
                <a:latin typeface="Calibri" panose="020F0502020204030204" pitchFamily="34" charset="0"/>
                <a:cs typeface="Arial" panose="020B0604020202020204" pitchFamily="34" charset="0"/>
              </a:rPr>
              <a:t>', 'Serial’.                                                                                                                    </a:t>
            </a:r>
            <a:r>
              <a:rPr lang="en-GB" sz="1800" dirty="0" err="1">
                <a:solidFill>
                  <a:srgbClr val="000000"/>
                </a:solidFill>
                <a:latin typeface="Calibri" panose="020F0502020204030204" pitchFamily="34" charset="0"/>
                <a:cs typeface="Arial" panose="020B0604020202020204" pitchFamily="34" charset="0"/>
                <a:hlinkClick r:id="rId3"/>
              </a:rPr>
              <a:t>Github</a:t>
            </a:r>
            <a:r>
              <a:rPr lang="en-GB" sz="1800" dirty="0">
                <a:solidFill>
                  <a:srgbClr val="000000"/>
                </a:solidFill>
                <a:latin typeface="Calibri" panose="020F0502020204030204" pitchFamily="34" charset="0"/>
                <a:cs typeface="Arial" panose="020B0604020202020204" pitchFamily="34" charset="0"/>
                <a:hlinkClick r:id="rId3"/>
              </a:rPr>
              <a:t> </a:t>
            </a:r>
            <a:r>
              <a:rPr lang="en-GB" sz="1800" dirty="0" err="1">
                <a:solidFill>
                  <a:srgbClr val="000000"/>
                </a:solidFill>
                <a:latin typeface="Calibri" panose="020F0502020204030204" pitchFamily="34" charset="0"/>
                <a:cs typeface="Arial" panose="020B0604020202020204" pitchFamily="34" charset="0"/>
                <a:hlinkClick r:id="rId3"/>
              </a:rPr>
              <a:t>Url</a:t>
            </a:r>
            <a:endParaRPr lang="en-GB" sz="1800" dirty="0">
              <a:solidFill>
                <a:srgbClr val="000000"/>
              </a:solidFill>
              <a:latin typeface="Calibri" panose="020F0502020204030204" pitchFamily="34" charset="0"/>
              <a:cs typeface="Arial" panose="020B0604020202020204" pitchFamily="34" charset="0"/>
            </a:endParaRPr>
          </a:p>
          <a:p>
            <a:pPr marL="0" indent="0">
              <a:lnSpc>
                <a:spcPct val="110000"/>
              </a:lnSpc>
              <a:spcAft>
                <a:spcPts val="800"/>
              </a:spcAft>
              <a:buNone/>
            </a:pPr>
            <a:endParaRPr lang="en-GB" sz="1800" i="1" dirty="0">
              <a:solidFill>
                <a:srgbClr val="000000"/>
              </a:solidFill>
              <a:latin typeface="Calibri" panose="020F0502020204030204" pitchFamily="34" charset="0"/>
              <a:cs typeface="Arial" panose="020B0604020202020204" pitchFamily="34" charset="0"/>
            </a:endParaRPr>
          </a:p>
        </p:txBody>
      </p:sp>
      <p:sp>
        <p:nvSpPr>
          <p:cNvPr id="7" name="Rechthoek 6">
            <a:extLst>
              <a:ext uri="{FF2B5EF4-FFF2-40B4-BE49-F238E27FC236}">
                <a16:creationId xmlns:a16="http://schemas.microsoft.com/office/drawing/2014/main" id="{21B6A892-5A2D-428D-B7A3-C4544B7D9A74}"/>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5783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chthoek 5">
            <a:extLst>
              <a:ext uri="{FF2B5EF4-FFF2-40B4-BE49-F238E27FC236}">
                <a16:creationId xmlns:a16="http://schemas.microsoft.com/office/drawing/2014/main" id="{96ADC2C9-FD58-4DAE-80F4-ADDBDCA0E942}"/>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2">
            <a:extLst>
              <a:ext uri="{FF2B5EF4-FFF2-40B4-BE49-F238E27FC236}">
                <a16:creationId xmlns:a16="http://schemas.microsoft.com/office/drawing/2014/main" id="{8507D3A3-817C-4179-BE2E-DF93CF694AF7}"/>
              </a:ext>
            </a:extLst>
          </p:cNvPr>
          <p:cNvSpPr txBox="1">
            <a:spLocks/>
          </p:cNvSpPr>
          <p:nvPr/>
        </p:nvSpPr>
        <p:spPr>
          <a:xfrm>
            <a:off x="830943" y="1434816"/>
            <a:ext cx="10530113" cy="45907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Aft>
                <a:spcPts val="800"/>
              </a:spcAft>
              <a:buNone/>
            </a:pPr>
            <a:r>
              <a:rPr lang="en-US" sz="1800" dirty="0">
                <a:solidFill>
                  <a:schemeClr val="tx1"/>
                </a:solidFill>
                <a:latin typeface="+mn-lt"/>
              </a:rPr>
              <a:t>To gather some information about the dataset, some SQL queries were performed.</a:t>
            </a:r>
            <a:br>
              <a:rPr lang="en-US" sz="1800" dirty="0">
                <a:solidFill>
                  <a:schemeClr val="tx1"/>
                </a:solidFill>
                <a:latin typeface="+mn-lt"/>
              </a:rPr>
            </a:br>
            <a:r>
              <a:rPr lang="en-US" sz="1800" dirty="0">
                <a:solidFill>
                  <a:schemeClr val="tx1"/>
                </a:solidFill>
                <a:latin typeface="+mn-lt"/>
              </a:rPr>
              <a:t>SQL queries performed are for :-</a:t>
            </a:r>
            <a:br>
              <a:rPr lang="en-US" sz="1800" dirty="0">
                <a:solidFill>
                  <a:schemeClr val="tx1"/>
                </a:solidFill>
                <a:latin typeface="+mn-lt"/>
              </a:rPr>
            </a:br>
            <a:r>
              <a:rPr lang="en-US" sz="1800" dirty="0">
                <a:solidFill>
                  <a:schemeClr val="tx1"/>
                </a:solidFill>
                <a:latin typeface="+mn-lt"/>
              </a:rPr>
              <a:t>• Display the names of the unique launch sites in the space mission.</a:t>
            </a:r>
            <a:br>
              <a:rPr lang="en-US" sz="1800" dirty="0">
                <a:solidFill>
                  <a:schemeClr val="tx1"/>
                </a:solidFill>
                <a:latin typeface="+mn-lt"/>
              </a:rPr>
            </a:br>
            <a:r>
              <a:rPr lang="en-US" sz="1800" dirty="0">
                <a:solidFill>
                  <a:schemeClr val="tx1"/>
                </a:solidFill>
                <a:latin typeface="+mn-lt"/>
              </a:rPr>
              <a:t>• Display 5 records where launch sites begin with the string ‘CCA’.</a:t>
            </a:r>
            <a:br>
              <a:rPr lang="en-US" sz="1800" dirty="0">
                <a:solidFill>
                  <a:schemeClr val="tx1"/>
                </a:solidFill>
                <a:latin typeface="+mn-lt"/>
              </a:rPr>
            </a:br>
            <a:r>
              <a:rPr lang="en-US" sz="1800" dirty="0">
                <a:solidFill>
                  <a:schemeClr val="tx1"/>
                </a:solidFill>
                <a:latin typeface="+mn-lt"/>
              </a:rPr>
              <a:t>• Display the total payload mass carried by boosters launched by NASA (CRS)</a:t>
            </a:r>
            <a:br>
              <a:rPr lang="en-US" sz="1800" dirty="0">
                <a:solidFill>
                  <a:schemeClr val="tx1"/>
                </a:solidFill>
                <a:latin typeface="+mn-lt"/>
              </a:rPr>
            </a:br>
            <a:r>
              <a:rPr lang="en-US" sz="1800" dirty="0">
                <a:solidFill>
                  <a:schemeClr val="tx1"/>
                </a:solidFill>
                <a:latin typeface="+mn-lt"/>
              </a:rPr>
              <a:t>• Display the average payload mass carried by booster version F9 v1.1</a:t>
            </a:r>
            <a:br>
              <a:rPr lang="en-US" sz="1800" dirty="0">
                <a:solidFill>
                  <a:schemeClr val="tx1"/>
                </a:solidFill>
                <a:latin typeface="+mn-lt"/>
              </a:rPr>
            </a:br>
            <a:r>
              <a:rPr lang="en-US" sz="1800" dirty="0">
                <a:solidFill>
                  <a:schemeClr val="tx1"/>
                </a:solidFill>
                <a:latin typeface="+mn-lt"/>
              </a:rPr>
              <a:t>• List the date when the first successful landing outcome on a ground pad was achieved.</a:t>
            </a:r>
            <a:br>
              <a:rPr lang="en-US" sz="1800" dirty="0">
                <a:solidFill>
                  <a:schemeClr val="tx1"/>
                </a:solidFill>
                <a:latin typeface="+mn-lt"/>
              </a:rPr>
            </a:br>
            <a:r>
              <a:rPr lang="en-US" sz="1800" dirty="0">
                <a:solidFill>
                  <a:schemeClr val="tx1"/>
                </a:solidFill>
                <a:latin typeface="+mn-lt"/>
              </a:rPr>
              <a:t>• List the names of the boosters which had success on a drone ship and a payload mass between 4000 and 6000 kg</a:t>
            </a:r>
            <a:br>
              <a:rPr lang="en-US" sz="1800" dirty="0">
                <a:solidFill>
                  <a:schemeClr val="tx1"/>
                </a:solidFill>
                <a:latin typeface="+mn-lt"/>
              </a:rPr>
            </a:br>
            <a:r>
              <a:rPr lang="en-US" sz="1800" dirty="0">
                <a:solidFill>
                  <a:schemeClr val="tx1"/>
                </a:solidFill>
                <a:latin typeface="+mn-lt"/>
              </a:rPr>
              <a:t>• List the total number of successful and failed mission outcomes.</a:t>
            </a:r>
            <a:br>
              <a:rPr lang="en-US" sz="1800" dirty="0">
                <a:solidFill>
                  <a:schemeClr val="tx1"/>
                </a:solidFill>
                <a:latin typeface="+mn-lt"/>
              </a:rPr>
            </a:br>
            <a:r>
              <a:rPr lang="en-US" sz="1800" dirty="0">
                <a:solidFill>
                  <a:schemeClr val="tx1"/>
                </a:solidFill>
                <a:latin typeface="+mn-lt"/>
              </a:rPr>
              <a:t>• List the names of the booster versions which have carried the maximum payload mass.</a:t>
            </a:r>
            <a:br>
              <a:rPr lang="en-US" sz="1800" dirty="0">
                <a:solidFill>
                  <a:schemeClr val="tx1"/>
                </a:solidFill>
                <a:latin typeface="+mn-lt"/>
              </a:rPr>
            </a:br>
            <a:r>
              <a:rPr lang="en-US" sz="1800" dirty="0">
                <a:solidFill>
                  <a:schemeClr val="tx1"/>
                </a:solidFill>
                <a:latin typeface="+mn-lt"/>
              </a:rPr>
              <a:t>• List the failed landing outcomes on drone ships, their booster versions, and launch site names for 2015.</a:t>
            </a:r>
            <a:br>
              <a:rPr lang="en-US" sz="1800" dirty="0">
                <a:solidFill>
                  <a:schemeClr val="tx1"/>
                </a:solidFill>
                <a:latin typeface="+mn-lt"/>
              </a:rPr>
            </a:br>
            <a:r>
              <a:rPr lang="en-US" sz="1800" dirty="0">
                <a:solidFill>
                  <a:schemeClr val="tx1"/>
                </a:solidFill>
                <a:latin typeface="+mn-lt"/>
              </a:rPr>
              <a:t>• Rank the count of landing outcomes (such as Failure (drone ship) or Success (ground pad)) between the date 2010-06-04 and 2017-03-20, in descending order.                                                                 </a:t>
            </a:r>
            <a:r>
              <a:rPr lang="en-US" sz="1800" dirty="0" err="1">
                <a:solidFill>
                  <a:schemeClr val="tx1"/>
                </a:solidFill>
                <a:latin typeface="+mn-lt"/>
                <a:hlinkClick r:id="rId3"/>
              </a:rPr>
              <a:t>Github</a:t>
            </a:r>
            <a:r>
              <a:rPr lang="en-US" sz="1800" dirty="0">
                <a:solidFill>
                  <a:schemeClr val="tx1"/>
                </a:solidFill>
                <a:latin typeface="+mn-lt"/>
                <a:hlinkClick r:id="rId3"/>
              </a:rPr>
              <a:t> </a:t>
            </a:r>
            <a:r>
              <a:rPr lang="en-US" sz="1800" dirty="0" err="1">
                <a:solidFill>
                  <a:schemeClr val="tx1"/>
                </a:solidFill>
                <a:latin typeface="+mn-lt"/>
                <a:hlinkClick r:id="rId3"/>
              </a:rPr>
              <a:t>Url</a:t>
            </a:r>
            <a:endParaRPr lang="en-US" sz="1800" dirty="0">
              <a:solidFill>
                <a:schemeClr val="tx1"/>
              </a:solidFill>
              <a:latin typeface="+mn-lt"/>
            </a:endParaRPr>
          </a:p>
          <a:p>
            <a:pPr marL="0" indent="0">
              <a:lnSpc>
                <a:spcPct val="110000"/>
              </a:lnSpc>
              <a:spcAft>
                <a:spcPts val="800"/>
              </a:spcAft>
              <a:buNone/>
            </a:pPr>
            <a:endParaRPr lang="en-US" sz="1200" i="1"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Rechthoek 5">
            <a:extLst>
              <a:ext uri="{FF2B5EF4-FFF2-40B4-BE49-F238E27FC236}">
                <a16:creationId xmlns:a16="http://schemas.microsoft.com/office/drawing/2014/main" id="{12C94C0A-4B33-4EF8-8785-390F462BE809}"/>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2">
            <a:extLst>
              <a:ext uri="{FF2B5EF4-FFF2-40B4-BE49-F238E27FC236}">
                <a16:creationId xmlns:a16="http://schemas.microsoft.com/office/drawing/2014/main" id="{0DA37862-8FCA-4378-8405-D7C87B818D7B}"/>
              </a:ext>
            </a:extLst>
          </p:cNvPr>
          <p:cNvSpPr txBox="1">
            <a:spLocks/>
          </p:cNvSpPr>
          <p:nvPr/>
        </p:nvSpPr>
        <p:spPr>
          <a:xfrm>
            <a:off x="828068" y="1514007"/>
            <a:ext cx="10530113" cy="45115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The success rate of a launch depends on a many factors such as payload, orbit type or flight number. It may also depend on location and launch site proximities. </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Building a Launch Site involves many factors in this part we want to discover these factors by analysing the existing Launch Site locations.  </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Folium library is used to create geographic maps, launch sites are marked with a circle, based on launch records. The success rate of a launch location is marked with (1) green and (0) red for failed launches. A drawn line on the map displays the distances between Launch Site proximities. </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The locations analysis gives better insights on the launch site and understanding of his proximities. </a:t>
            </a:r>
            <a:r>
              <a:rPr lang="en-GB" sz="1800" dirty="0">
                <a:solidFill>
                  <a:srgbClr val="000000"/>
                </a:solidFill>
                <a:latin typeface="Calibri" panose="020F0502020204030204" pitchFamily="34" charset="0"/>
                <a:cs typeface="Arial" panose="020B0604020202020204" pitchFamily="34" charset="0"/>
                <a:hlinkClick r:id="rId3"/>
              </a:rPr>
              <a:t>https://github.com/ubongn/IBM_Data_Science_Professional_Certification/blob/master/Applied%20Data%20Science%20Capstone/Interactive%20Visual%20Analytics%20with%20Folium.ipynb</a:t>
            </a:r>
            <a:endParaRPr lang="en-GB" sz="1800"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Rechthoek 5">
            <a:extLst>
              <a:ext uri="{FF2B5EF4-FFF2-40B4-BE49-F238E27FC236}">
                <a16:creationId xmlns:a16="http://schemas.microsoft.com/office/drawing/2014/main" id="{FDE1F8D2-E6B0-48F3-A9C6-8B2F4EC15095}"/>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2">
            <a:extLst>
              <a:ext uri="{FF2B5EF4-FFF2-40B4-BE49-F238E27FC236}">
                <a16:creationId xmlns:a16="http://schemas.microsoft.com/office/drawing/2014/main" id="{37C1AC38-D8F0-4BFA-B982-524589BFD08F}"/>
              </a:ext>
            </a:extLst>
          </p:cNvPr>
          <p:cNvSpPr txBox="1">
            <a:spLocks/>
          </p:cNvSpPr>
          <p:nvPr/>
        </p:nvSpPr>
        <p:spPr>
          <a:xfrm>
            <a:off x="828068" y="1514007"/>
            <a:ext cx="10530113" cy="45115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Aft>
                <a:spcPts val="800"/>
              </a:spcAft>
              <a:buNone/>
            </a:pPr>
            <a:r>
              <a:rPr lang="en-GB" sz="1700" dirty="0">
                <a:solidFill>
                  <a:srgbClr val="000000"/>
                </a:solidFill>
                <a:latin typeface="Calibri" panose="020F0502020204030204" pitchFamily="34" charset="0"/>
                <a:cs typeface="Arial" panose="020B0604020202020204" pitchFamily="34" charset="0"/>
              </a:rPr>
              <a:t>Built an interactive dashboard with </a:t>
            </a:r>
            <a:r>
              <a:rPr lang="en-GB" sz="1700" dirty="0" err="1">
                <a:solidFill>
                  <a:srgbClr val="000000"/>
                </a:solidFill>
                <a:latin typeface="Calibri" panose="020F0502020204030204" pitchFamily="34" charset="0"/>
                <a:cs typeface="Arial" panose="020B0604020202020204" pitchFamily="34" charset="0"/>
              </a:rPr>
              <a:t>plotly</a:t>
            </a:r>
            <a:r>
              <a:rPr lang="en-GB" sz="1700" dirty="0">
                <a:solidFill>
                  <a:srgbClr val="000000"/>
                </a:solidFill>
                <a:latin typeface="Calibri" panose="020F0502020204030204" pitchFamily="34" charset="0"/>
                <a:cs typeface="Arial" panose="020B0604020202020204" pitchFamily="34" charset="0"/>
              </a:rPr>
              <a:t> dash by plotting a pie chart showing the total launches and sites. After selecting a drop down menu the distribution of successful landings and success rate of a Launch Site is shown a pie chart visual. </a:t>
            </a:r>
          </a:p>
          <a:p>
            <a:pPr marL="0" indent="0">
              <a:lnSpc>
                <a:spcPct val="110000"/>
              </a:lnSpc>
              <a:spcAft>
                <a:spcPts val="800"/>
              </a:spcAft>
              <a:buNone/>
            </a:pPr>
            <a:r>
              <a:rPr lang="en-GB" sz="1700" dirty="0">
                <a:solidFill>
                  <a:srgbClr val="000000"/>
                </a:solidFill>
                <a:latin typeface="Calibri" panose="020F0502020204030204" pitchFamily="34" charset="0"/>
                <a:cs typeface="Arial" panose="020B0604020202020204" pitchFamily="34" charset="0"/>
              </a:rPr>
              <a:t>The Scatter plot takes two input variables, the selected Launch Site and Payload. </a:t>
            </a:r>
          </a:p>
          <a:p>
            <a:pPr marL="0" indent="0">
              <a:lnSpc>
                <a:spcPct val="110000"/>
              </a:lnSpc>
              <a:spcAft>
                <a:spcPts val="800"/>
              </a:spcAft>
              <a:buNone/>
            </a:pPr>
            <a:r>
              <a:rPr lang="en-GB" sz="1700" dirty="0">
                <a:solidFill>
                  <a:srgbClr val="000000"/>
                </a:solidFill>
                <a:latin typeface="Calibri" panose="020F0502020204030204" pitchFamily="34" charset="0"/>
                <a:cs typeface="Arial" panose="020B0604020202020204" pitchFamily="34" charset="0"/>
              </a:rPr>
              <a:t>The Payload variable is captured in a slide bar for dynamic selection of mass between 0 and 10000 kilograms. </a:t>
            </a:r>
          </a:p>
          <a:p>
            <a:pPr marL="0" indent="0">
              <a:lnSpc>
                <a:spcPct val="110000"/>
              </a:lnSpc>
              <a:spcAft>
                <a:spcPts val="800"/>
              </a:spcAft>
              <a:buNone/>
            </a:pPr>
            <a:r>
              <a:rPr lang="en-GB" sz="1700" dirty="0">
                <a:solidFill>
                  <a:srgbClr val="000000"/>
                </a:solidFill>
                <a:latin typeface="Calibri" panose="020F0502020204030204" pitchFamily="34" charset="0"/>
                <a:cs typeface="Arial" panose="020B0604020202020204" pitchFamily="34" charset="0"/>
              </a:rPr>
              <a:t>The Scatter plot visualize how successful landings (Class 0 and 1) vary across launch sites, payload and respective Booster version category. </a:t>
            </a:r>
          </a:p>
          <a:p>
            <a:pPr marL="0" indent="0">
              <a:lnSpc>
                <a:spcPct val="110000"/>
              </a:lnSpc>
              <a:spcAft>
                <a:spcPts val="800"/>
              </a:spcAft>
              <a:buNone/>
            </a:pPr>
            <a:r>
              <a:rPr lang="en-GB" sz="1700" dirty="0">
                <a:solidFill>
                  <a:srgbClr val="000000"/>
                </a:solidFill>
                <a:latin typeface="Calibri" panose="020F0502020204030204" pitchFamily="34" charset="0"/>
                <a:cs typeface="Arial" panose="020B0604020202020204" pitchFamily="34" charset="0"/>
                <a:hlinkClick r:id="rId3"/>
              </a:rPr>
              <a:t>https://github.com/ubongn/IBM_Data_Science_Professional_Certification/blob/master/Applied%20Data%20Science%20Capstone/spacex_dash_app.py</a:t>
            </a:r>
            <a:endParaRPr lang="en-GB" sz="1700"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27" name="Rechte verbindingslijn 26">
            <a:extLst>
              <a:ext uri="{FF2B5EF4-FFF2-40B4-BE49-F238E27FC236}">
                <a16:creationId xmlns:a16="http://schemas.microsoft.com/office/drawing/2014/main" id="{20A378EA-BE68-4A41-B86E-884828EB19C4}"/>
              </a:ext>
            </a:extLst>
          </p:cNvPr>
          <p:cNvCxnSpPr>
            <a:cxnSpLocks/>
          </p:cNvCxnSpPr>
          <p:nvPr/>
        </p:nvCxnSpPr>
        <p:spPr>
          <a:xfrm flipV="1">
            <a:off x="9820726" y="3067430"/>
            <a:ext cx="0" cy="41114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0" name="Rechte verbindingslijn 19">
            <a:extLst>
              <a:ext uri="{FF2B5EF4-FFF2-40B4-BE49-F238E27FC236}">
                <a16:creationId xmlns:a16="http://schemas.microsoft.com/office/drawing/2014/main" id="{AD0EBE94-DAF3-4D00-8739-485C21A0A265}"/>
              </a:ext>
            </a:extLst>
          </p:cNvPr>
          <p:cNvCxnSpPr>
            <a:cxnSpLocks/>
          </p:cNvCxnSpPr>
          <p:nvPr/>
        </p:nvCxnSpPr>
        <p:spPr>
          <a:xfrm flipH="1">
            <a:off x="7333816" y="4832762"/>
            <a:ext cx="3380" cy="255088"/>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Rechte verbindingslijn 20">
            <a:extLst>
              <a:ext uri="{FF2B5EF4-FFF2-40B4-BE49-F238E27FC236}">
                <a16:creationId xmlns:a16="http://schemas.microsoft.com/office/drawing/2014/main" id="{687C1035-817C-498F-8F04-04AF4B35FC9C}"/>
              </a:ext>
            </a:extLst>
          </p:cNvPr>
          <p:cNvCxnSpPr>
            <a:cxnSpLocks/>
          </p:cNvCxnSpPr>
          <p:nvPr/>
        </p:nvCxnSpPr>
        <p:spPr>
          <a:xfrm flipV="1">
            <a:off x="7352187" y="3017855"/>
            <a:ext cx="0" cy="41114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9" name="Rechte verbindingslijn 18">
            <a:extLst>
              <a:ext uri="{FF2B5EF4-FFF2-40B4-BE49-F238E27FC236}">
                <a16:creationId xmlns:a16="http://schemas.microsoft.com/office/drawing/2014/main" id="{7A9F7EB7-FD27-435A-9CA3-0383E5DF5113}"/>
              </a:ext>
            </a:extLst>
          </p:cNvPr>
          <p:cNvCxnSpPr>
            <a:cxnSpLocks/>
          </p:cNvCxnSpPr>
          <p:nvPr/>
        </p:nvCxnSpPr>
        <p:spPr>
          <a:xfrm flipH="1">
            <a:off x="5783056" y="5704937"/>
            <a:ext cx="624750"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8" name="Rechte verbindingslijn 17">
            <a:extLst>
              <a:ext uri="{FF2B5EF4-FFF2-40B4-BE49-F238E27FC236}">
                <a16:creationId xmlns:a16="http://schemas.microsoft.com/office/drawing/2014/main" id="{2CA55023-25D6-4CA0-893C-A895EBA7B4CE}"/>
              </a:ext>
            </a:extLst>
          </p:cNvPr>
          <p:cNvCxnSpPr>
            <a:cxnSpLocks/>
          </p:cNvCxnSpPr>
          <p:nvPr/>
        </p:nvCxnSpPr>
        <p:spPr>
          <a:xfrm>
            <a:off x="4705143" y="4693920"/>
            <a:ext cx="0" cy="39393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7" name="Rechte verbindingslijn 16">
            <a:extLst>
              <a:ext uri="{FF2B5EF4-FFF2-40B4-BE49-F238E27FC236}">
                <a16:creationId xmlns:a16="http://schemas.microsoft.com/office/drawing/2014/main" id="{ED08312B-B95F-4678-9746-8211EF1D6EC5}"/>
              </a:ext>
            </a:extLst>
          </p:cNvPr>
          <p:cNvCxnSpPr>
            <a:cxnSpLocks/>
          </p:cNvCxnSpPr>
          <p:nvPr/>
        </p:nvCxnSpPr>
        <p:spPr>
          <a:xfrm>
            <a:off x="4705143" y="3017854"/>
            <a:ext cx="0" cy="211534"/>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hthoek 5">
            <a:extLst>
              <a:ext uri="{FF2B5EF4-FFF2-40B4-BE49-F238E27FC236}">
                <a16:creationId xmlns:a16="http://schemas.microsoft.com/office/drawing/2014/main" id="{86020DBA-E01A-4C58-A7C3-B30485603940}"/>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Rechte verbindingslijn 7">
            <a:extLst>
              <a:ext uri="{FF2B5EF4-FFF2-40B4-BE49-F238E27FC236}">
                <a16:creationId xmlns:a16="http://schemas.microsoft.com/office/drawing/2014/main" id="{6FBE15F2-2C36-453F-A8A2-8D0E8CB8BC73}"/>
              </a:ext>
            </a:extLst>
          </p:cNvPr>
          <p:cNvCxnSpPr>
            <a:cxnSpLocks/>
            <a:endCxn id="14" idx="0"/>
          </p:cNvCxnSpPr>
          <p:nvPr/>
        </p:nvCxnSpPr>
        <p:spPr>
          <a:xfrm flipH="1">
            <a:off x="8296567" y="2338088"/>
            <a:ext cx="678952"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9" name="Rechthoek: afgeronde diagonale hoeken 8">
            <a:extLst>
              <a:ext uri="{FF2B5EF4-FFF2-40B4-BE49-F238E27FC236}">
                <a16:creationId xmlns:a16="http://schemas.microsoft.com/office/drawing/2014/main" id="{5FB41AC9-BFA6-4698-A19C-397E14D3A13D}"/>
              </a:ext>
            </a:extLst>
          </p:cNvPr>
          <p:cNvSpPr/>
          <p:nvPr/>
        </p:nvSpPr>
        <p:spPr>
          <a:xfrm>
            <a:off x="6389435" y="4982663"/>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Created </a:t>
            </a:r>
            <a:r>
              <a:rPr lang="nl-NL" dirty="0" err="1"/>
              <a:t>objects</a:t>
            </a:r>
            <a:r>
              <a:rPr lang="nl-NL" dirty="0"/>
              <a:t> and used </a:t>
            </a:r>
            <a:r>
              <a:rPr lang="nl-NL" dirty="0" err="1"/>
              <a:t>GridSearch</a:t>
            </a:r>
            <a:r>
              <a:rPr lang="nl-NL" dirty="0"/>
              <a:t> to </a:t>
            </a:r>
            <a:r>
              <a:rPr lang="nl-NL" dirty="0" err="1"/>
              <a:t>find</a:t>
            </a:r>
            <a:r>
              <a:rPr lang="nl-NL" dirty="0"/>
              <a:t> best parameters</a:t>
            </a:r>
            <a:endParaRPr lang="en-GB" dirty="0"/>
          </a:p>
        </p:txBody>
      </p:sp>
      <p:sp>
        <p:nvSpPr>
          <p:cNvPr id="10" name="Rechthoek: afgeronde diagonale hoeken 9">
            <a:extLst>
              <a:ext uri="{FF2B5EF4-FFF2-40B4-BE49-F238E27FC236}">
                <a16:creationId xmlns:a16="http://schemas.microsoft.com/office/drawing/2014/main" id="{239A13A4-F206-4759-AA85-7D08F4A46C39}"/>
              </a:ext>
            </a:extLst>
          </p:cNvPr>
          <p:cNvSpPr/>
          <p:nvPr/>
        </p:nvSpPr>
        <p:spPr>
          <a:xfrm>
            <a:off x="6392815" y="3229387"/>
            <a:ext cx="1888761" cy="160337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Used </a:t>
            </a:r>
            <a:r>
              <a:rPr lang="nl-NL" dirty="0" err="1"/>
              <a:t>GridSearch</a:t>
            </a:r>
            <a:r>
              <a:rPr lang="nl-NL" dirty="0"/>
              <a:t> on </a:t>
            </a:r>
            <a:r>
              <a:rPr lang="nl-NL" dirty="0" err="1"/>
              <a:t>Logistic</a:t>
            </a:r>
            <a:r>
              <a:rPr lang="nl-NL" dirty="0"/>
              <a:t> </a:t>
            </a:r>
            <a:r>
              <a:rPr lang="nl-NL" dirty="0" err="1"/>
              <a:t>Regression</a:t>
            </a:r>
            <a:r>
              <a:rPr lang="nl-NL" dirty="0"/>
              <a:t>, SVM, </a:t>
            </a:r>
            <a:r>
              <a:rPr lang="nl-NL" dirty="0" err="1"/>
              <a:t>Decision</a:t>
            </a:r>
            <a:r>
              <a:rPr lang="nl-NL" dirty="0"/>
              <a:t> Tree and KNN object</a:t>
            </a:r>
            <a:endParaRPr lang="en-GB" dirty="0"/>
          </a:p>
        </p:txBody>
      </p:sp>
      <p:sp>
        <p:nvSpPr>
          <p:cNvPr id="11" name="Rechthoek: afgeronde diagonale hoeken 10">
            <a:extLst>
              <a:ext uri="{FF2B5EF4-FFF2-40B4-BE49-F238E27FC236}">
                <a16:creationId xmlns:a16="http://schemas.microsoft.com/office/drawing/2014/main" id="{E7ECFA8B-8DB0-4866-9695-31CC7237363E}"/>
              </a:ext>
            </a:extLst>
          </p:cNvPr>
          <p:cNvSpPr/>
          <p:nvPr/>
        </p:nvSpPr>
        <p:spPr>
          <a:xfrm>
            <a:off x="3936884" y="4982664"/>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Split data into</a:t>
            </a:r>
          </a:p>
          <a:p>
            <a:pPr algn="ctr"/>
            <a:r>
              <a:rPr lang="nl-NL" dirty="0"/>
              <a:t>80% Training</a:t>
            </a:r>
          </a:p>
          <a:p>
            <a:pPr algn="ctr"/>
            <a:r>
              <a:rPr lang="nl-NL" dirty="0"/>
              <a:t>20% Test</a:t>
            </a:r>
            <a:endParaRPr lang="en-GB" dirty="0"/>
          </a:p>
        </p:txBody>
      </p:sp>
      <p:sp>
        <p:nvSpPr>
          <p:cNvPr id="12" name="Rechthoek: afgeronde diagonale hoeken 11">
            <a:extLst>
              <a:ext uri="{FF2B5EF4-FFF2-40B4-BE49-F238E27FC236}">
                <a16:creationId xmlns:a16="http://schemas.microsoft.com/office/drawing/2014/main" id="{61DEAA18-D093-4474-96BF-4C3F6DA58F67}"/>
              </a:ext>
            </a:extLst>
          </p:cNvPr>
          <p:cNvSpPr/>
          <p:nvPr/>
        </p:nvSpPr>
        <p:spPr>
          <a:xfrm>
            <a:off x="3936633" y="3214148"/>
            <a:ext cx="1888761" cy="1603374"/>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Transform</a:t>
            </a:r>
            <a:r>
              <a:rPr lang="nl-NL" dirty="0"/>
              <a:t> , </a:t>
            </a:r>
            <a:r>
              <a:rPr lang="nl-NL" dirty="0" err="1"/>
              <a:t>standardize</a:t>
            </a:r>
            <a:r>
              <a:rPr lang="nl-NL" dirty="0"/>
              <a:t> and fit features into Data Frame with Standard </a:t>
            </a:r>
            <a:r>
              <a:rPr lang="nl-NL" dirty="0" err="1"/>
              <a:t>Scaler</a:t>
            </a:r>
            <a:endParaRPr lang="en-GB" dirty="0"/>
          </a:p>
        </p:txBody>
      </p:sp>
      <p:sp>
        <p:nvSpPr>
          <p:cNvPr id="13" name="Rechthoek: afgeronde diagonale hoeken 12">
            <a:extLst>
              <a:ext uri="{FF2B5EF4-FFF2-40B4-BE49-F238E27FC236}">
                <a16:creationId xmlns:a16="http://schemas.microsoft.com/office/drawing/2014/main" id="{7A6F4B21-49F1-4DB1-9E57-8635F68B8244}"/>
              </a:ext>
            </a:extLst>
          </p:cNvPr>
          <p:cNvSpPr/>
          <p:nvPr/>
        </p:nvSpPr>
        <p:spPr>
          <a:xfrm>
            <a:off x="3936884" y="1692062"/>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Add column ‘’Class’’ to dataset</a:t>
            </a:r>
            <a:endParaRPr lang="en-GB" dirty="0"/>
          </a:p>
        </p:txBody>
      </p:sp>
      <p:sp>
        <p:nvSpPr>
          <p:cNvPr id="14" name="Rechthoek: afgeronde diagonale hoeken 13">
            <a:extLst>
              <a:ext uri="{FF2B5EF4-FFF2-40B4-BE49-F238E27FC236}">
                <a16:creationId xmlns:a16="http://schemas.microsoft.com/office/drawing/2014/main" id="{A9CA8ED0-2797-4E90-A08B-98A2DD7784DD}"/>
              </a:ext>
            </a:extLst>
          </p:cNvPr>
          <p:cNvSpPr/>
          <p:nvPr/>
        </p:nvSpPr>
        <p:spPr>
          <a:xfrm>
            <a:off x="6407806" y="1658320"/>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Calculate</a:t>
            </a:r>
            <a:r>
              <a:rPr lang="nl-NL" dirty="0"/>
              <a:t> </a:t>
            </a:r>
            <a:r>
              <a:rPr lang="nl-NL" dirty="0" err="1"/>
              <a:t>Accuracy</a:t>
            </a:r>
            <a:r>
              <a:rPr lang="nl-NL" dirty="0"/>
              <a:t> Score of </a:t>
            </a:r>
            <a:r>
              <a:rPr lang="nl-NL" dirty="0" err="1"/>
              <a:t>objects</a:t>
            </a:r>
            <a:r>
              <a:rPr lang="nl-NL" dirty="0"/>
              <a:t> on test dataset</a:t>
            </a:r>
            <a:endParaRPr lang="en-GB" dirty="0"/>
          </a:p>
        </p:txBody>
      </p:sp>
      <p:sp>
        <p:nvSpPr>
          <p:cNvPr id="15" name="Rechthoek: afgeronde diagonale hoeken 14">
            <a:extLst>
              <a:ext uri="{FF2B5EF4-FFF2-40B4-BE49-F238E27FC236}">
                <a16:creationId xmlns:a16="http://schemas.microsoft.com/office/drawing/2014/main" id="{9F09EBC8-FED3-4FEC-A1C0-4459D826DBB1}"/>
              </a:ext>
            </a:extLst>
          </p:cNvPr>
          <p:cNvSpPr/>
          <p:nvPr/>
        </p:nvSpPr>
        <p:spPr>
          <a:xfrm>
            <a:off x="8876347" y="1658318"/>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Applied a </a:t>
            </a:r>
            <a:r>
              <a:rPr lang="nl-NL" dirty="0" err="1"/>
              <a:t>Confusion</a:t>
            </a:r>
            <a:r>
              <a:rPr lang="nl-NL" dirty="0"/>
              <a:t> matrix on </a:t>
            </a:r>
            <a:r>
              <a:rPr lang="nl-NL" dirty="0" err="1"/>
              <a:t>all</a:t>
            </a:r>
            <a:r>
              <a:rPr lang="nl-NL" dirty="0"/>
              <a:t> </a:t>
            </a:r>
            <a:r>
              <a:rPr lang="nl-NL" dirty="0" err="1"/>
              <a:t>objects</a:t>
            </a:r>
            <a:r>
              <a:rPr lang="nl-NL" dirty="0"/>
              <a:t> </a:t>
            </a:r>
            <a:endParaRPr lang="en-GB" dirty="0"/>
          </a:p>
        </p:txBody>
      </p:sp>
      <p:sp>
        <p:nvSpPr>
          <p:cNvPr id="16" name="Rechthoek 15">
            <a:extLst>
              <a:ext uri="{FF2B5EF4-FFF2-40B4-BE49-F238E27FC236}">
                <a16:creationId xmlns:a16="http://schemas.microsoft.com/office/drawing/2014/main" id="{FA2E5B0C-2837-491F-A8F2-8E9AB8D07652}"/>
              </a:ext>
            </a:extLst>
          </p:cNvPr>
          <p:cNvSpPr/>
          <p:nvPr/>
        </p:nvSpPr>
        <p:spPr>
          <a:xfrm>
            <a:off x="770011" y="1569721"/>
            <a:ext cx="2125292" cy="485749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nSpc>
                <a:spcPct val="100000"/>
              </a:lnSpc>
              <a:spcBef>
                <a:spcPts val="1400"/>
              </a:spcBef>
              <a:buNone/>
            </a:pPr>
            <a:endParaRPr lang="en-US" sz="1200" i="1" dirty="0">
              <a:solidFill>
                <a:srgbClr val="000000"/>
              </a:solidFill>
              <a:latin typeface="Calibri" panose="020F0502020204030204" pitchFamily="34" charset="0"/>
              <a:cs typeface="Arial" panose="020B0604020202020204" pitchFamily="34" charset="0"/>
            </a:endParaRPr>
          </a:p>
        </p:txBody>
      </p:sp>
      <p:sp>
        <p:nvSpPr>
          <p:cNvPr id="22" name="Tekstvak 21">
            <a:extLst>
              <a:ext uri="{FF2B5EF4-FFF2-40B4-BE49-F238E27FC236}">
                <a16:creationId xmlns:a16="http://schemas.microsoft.com/office/drawing/2014/main" id="{51F5D645-4DBE-4C99-90E8-395E2D48450B}"/>
              </a:ext>
            </a:extLst>
          </p:cNvPr>
          <p:cNvSpPr txBox="1"/>
          <p:nvPr/>
        </p:nvSpPr>
        <p:spPr>
          <a:xfrm>
            <a:off x="900752" y="1795675"/>
            <a:ext cx="1869744" cy="1477328"/>
          </a:xfrm>
          <a:prstGeom prst="rect">
            <a:avLst/>
          </a:prstGeom>
          <a:noFill/>
        </p:spPr>
        <p:txBody>
          <a:bodyPr wrap="square">
            <a:spAutoFit/>
          </a:bodyPr>
          <a:lstStyle/>
          <a:p>
            <a:pPr algn="ctr"/>
            <a:r>
              <a:rPr lang="en-GB" dirty="0">
                <a:solidFill>
                  <a:schemeClr val="lt1"/>
                </a:solidFill>
              </a:rPr>
              <a:t>Perform exploratory Data Analysis and determine Training Labels</a:t>
            </a:r>
          </a:p>
        </p:txBody>
      </p:sp>
      <p:sp>
        <p:nvSpPr>
          <p:cNvPr id="26" name="Rechthoek: afgeronde diagonale hoeken 25">
            <a:extLst>
              <a:ext uri="{FF2B5EF4-FFF2-40B4-BE49-F238E27FC236}">
                <a16:creationId xmlns:a16="http://schemas.microsoft.com/office/drawing/2014/main" id="{83C3B1E8-7FC5-4DAF-9EB2-56B85FDC1D5D}"/>
              </a:ext>
            </a:extLst>
          </p:cNvPr>
          <p:cNvSpPr/>
          <p:nvPr/>
        </p:nvSpPr>
        <p:spPr>
          <a:xfrm>
            <a:off x="8876346" y="3273003"/>
            <a:ext cx="1888761" cy="160337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Visualize</a:t>
            </a:r>
            <a:r>
              <a:rPr lang="nl-NL" dirty="0"/>
              <a:t> </a:t>
            </a:r>
            <a:r>
              <a:rPr lang="nl-NL" dirty="0" err="1"/>
              <a:t>accuracy</a:t>
            </a:r>
            <a:r>
              <a:rPr lang="nl-NL" dirty="0"/>
              <a:t> of </a:t>
            </a:r>
            <a:r>
              <a:rPr lang="nl-NL" dirty="0" err="1"/>
              <a:t>all</a:t>
            </a:r>
            <a:r>
              <a:rPr lang="nl-NL" dirty="0"/>
              <a:t> </a:t>
            </a:r>
            <a:r>
              <a:rPr lang="nl-NL" dirty="0" err="1"/>
              <a:t>objects</a:t>
            </a:r>
            <a:r>
              <a:rPr lang="nl-NL" dirty="0"/>
              <a:t> in a </a:t>
            </a:r>
            <a:r>
              <a:rPr lang="nl-NL" dirty="0" err="1"/>
              <a:t>Barchart</a:t>
            </a:r>
            <a:endParaRPr lang="en-GB" dirty="0"/>
          </a:p>
        </p:txBody>
      </p:sp>
      <p:sp>
        <p:nvSpPr>
          <p:cNvPr id="2" name="Tekstvak 1">
            <a:extLst>
              <a:ext uri="{FF2B5EF4-FFF2-40B4-BE49-F238E27FC236}">
                <a16:creationId xmlns:a16="http://schemas.microsoft.com/office/drawing/2014/main" id="{193315A2-DC52-D95D-77A6-DE4669F60F20}"/>
              </a:ext>
            </a:extLst>
          </p:cNvPr>
          <p:cNvSpPr txBox="1"/>
          <p:nvPr/>
        </p:nvSpPr>
        <p:spPr>
          <a:xfrm>
            <a:off x="835791" y="3262305"/>
            <a:ext cx="1979710" cy="5144998"/>
          </a:xfrm>
          <a:prstGeom prst="rect">
            <a:avLst/>
          </a:prstGeom>
          <a:noFill/>
        </p:spPr>
        <p:txBody>
          <a:bodyPr wrap="square" rtlCol="0">
            <a:spAutoFit/>
          </a:bodyPr>
          <a:lstStyle/>
          <a:p>
            <a:pPr marL="0" indent="0">
              <a:lnSpc>
                <a:spcPct val="100000"/>
              </a:lnSpc>
              <a:spcBef>
                <a:spcPts val="1400"/>
              </a:spcBef>
              <a:buNone/>
            </a:pPr>
            <a:r>
              <a:rPr lang="en-US" u="sng" dirty="0">
                <a:solidFill>
                  <a:srgbClr val="000000"/>
                </a:solidFill>
                <a:latin typeface="Calibri" panose="020F0502020204030204" pitchFamily="34" charset="0"/>
                <a:cs typeface="Arial" panose="020B0604020202020204" pitchFamily="34" charset="0"/>
                <a:hlinkClick r:id="rId3"/>
              </a:rPr>
              <a:t>https://github.com/ubongn/IBM_Data_Science_Professional_Certification/blob/master/Applied%20Data%20Science%20Capstone/Machine%20Learning%20Prediction.ipynb</a:t>
            </a: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5923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40396"/>
            <a:ext cx="10616847" cy="10889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700" dirty="0">
                <a:solidFill>
                  <a:srgbClr val="000000"/>
                </a:solidFill>
                <a:latin typeface="Calibri" panose="020F0502020204030204" pitchFamily="34" charset="0"/>
                <a:cs typeface="Arial" panose="020B0604020202020204" pitchFamily="34" charset="0"/>
              </a:rPr>
              <a:t>A print screen of the final dashboard is shown below. At the central top there is a opportunity to select a Launch site. </a:t>
            </a:r>
          </a:p>
          <a:p>
            <a:pPr marL="0" indent="0">
              <a:lnSpc>
                <a:spcPct val="100000"/>
              </a:lnSpc>
              <a:spcBef>
                <a:spcPts val="0"/>
              </a:spcBef>
              <a:spcAft>
                <a:spcPts val="800"/>
              </a:spcAft>
              <a:buNone/>
            </a:pPr>
            <a:r>
              <a:rPr lang="en-US" sz="1700" dirty="0">
                <a:solidFill>
                  <a:srgbClr val="000000"/>
                </a:solidFill>
                <a:latin typeface="Calibri" panose="020F0502020204030204" pitchFamily="34" charset="0"/>
                <a:cs typeface="Arial" panose="020B0604020202020204" pitchFamily="34" charset="0"/>
              </a:rPr>
              <a:t>The slide bar with dynamic selection for Payload is shown in the middle of the dashboard. </a:t>
            </a:r>
          </a:p>
          <a:p>
            <a:pPr marL="0" indent="0">
              <a:lnSpc>
                <a:spcPct val="100000"/>
              </a:lnSpc>
              <a:spcBef>
                <a:spcPts val="0"/>
              </a:spcBef>
              <a:spcAft>
                <a:spcPts val="800"/>
              </a:spcAft>
              <a:buNone/>
            </a:pPr>
            <a:r>
              <a:rPr lang="en-US" sz="1700" dirty="0">
                <a:solidFill>
                  <a:srgbClr val="000000"/>
                </a:solidFill>
                <a:latin typeface="Calibri" panose="020F0502020204030204" pitchFamily="34" charset="0"/>
                <a:cs typeface="Arial" panose="020B0604020202020204" pitchFamily="34" charset="0"/>
              </a:rPr>
              <a:t>On the bottom a Scatter plot captures the success rate count in combination with Payload and respective. </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0796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Rechthoek 4">
            <a:extLst>
              <a:ext uri="{FF2B5EF4-FFF2-40B4-BE49-F238E27FC236}">
                <a16:creationId xmlns:a16="http://schemas.microsoft.com/office/drawing/2014/main" id="{77B9C289-9374-4B29-899E-58336E79F6F9}"/>
              </a:ext>
            </a:extLst>
          </p:cNvPr>
          <p:cNvSpPr/>
          <p:nvPr/>
        </p:nvSpPr>
        <p:spPr>
          <a:xfrm>
            <a:off x="17991" y="6689223"/>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Afbeelding 2">
            <a:extLst>
              <a:ext uri="{FF2B5EF4-FFF2-40B4-BE49-F238E27FC236}">
                <a16:creationId xmlns:a16="http://schemas.microsoft.com/office/drawing/2014/main" id="{D968CBF5-7431-4EBC-8B75-F2A9EDB87E9E}"/>
              </a:ext>
            </a:extLst>
          </p:cNvPr>
          <p:cNvPicPr>
            <a:picLocks noChangeAspect="1"/>
          </p:cNvPicPr>
          <p:nvPr/>
        </p:nvPicPr>
        <p:blipFill>
          <a:blip r:embed="rId4"/>
          <a:stretch>
            <a:fillRect/>
          </a:stretch>
        </p:blipFill>
        <p:spPr>
          <a:xfrm>
            <a:off x="770011" y="2429300"/>
            <a:ext cx="10687961" cy="392073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Flight Number vs. Launch Site</a:t>
            </a:r>
            <a:endParaRPr lang="en-US" sz="2500" dirty="0">
              <a:solidFill>
                <a:srgbClr val="0B49CB"/>
              </a:solidFill>
            </a:endParaRPr>
          </a:p>
        </p:txBody>
      </p:sp>
      <p:sp>
        <p:nvSpPr>
          <p:cNvPr id="9" name="object 7">
            <a:extLst>
              <a:ext uri="{FF2B5EF4-FFF2-40B4-BE49-F238E27FC236}">
                <a16:creationId xmlns:a16="http://schemas.microsoft.com/office/drawing/2014/main" id="{9D8AAB29-D488-472E-BE2E-1433B1A7C52C}"/>
              </a:ext>
            </a:extLst>
          </p:cNvPr>
          <p:cNvSpPr/>
          <p:nvPr/>
        </p:nvSpPr>
        <p:spPr>
          <a:xfrm>
            <a:off x="450376" y="1427487"/>
            <a:ext cx="11245755" cy="3526650"/>
          </a:xfrm>
          <a:prstGeom prst="rect">
            <a:avLst/>
          </a:prstGeom>
          <a:blipFill>
            <a:blip r:embed="rId3" cstate="print"/>
            <a:stretch>
              <a:fillRect/>
            </a:stretch>
          </a:blipFill>
        </p:spPr>
        <p:txBody>
          <a:bodyPr wrap="square" lIns="0" tIns="0" rIns="0" bIns="0" rtlCol="0"/>
          <a:lstStyle/>
          <a:p>
            <a:endParaRPr dirty="0"/>
          </a:p>
        </p:txBody>
      </p:sp>
      <p:sp>
        <p:nvSpPr>
          <p:cNvPr id="10" name="Content Placeholder 2">
            <a:extLst>
              <a:ext uri="{FF2B5EF4-FFF2-40B4-BE49-F238E27FC236}">
                <a16:creationId xmlns:a16="http://schemas.microsoft.com/office/drawing/2014/main" id="{08AC3F78-78CF-4B45-A77D-FAE5BEF61780}"/>
              </a:ext>
            </a:extLst>
          </p:cNvPr>
          <p:cNvSpPr txBox="1">
            <a:spLocks/>
          </p:cNvSpPr>
          <p:nvPr/>
        </p:nvSpPr>
        <p:spPr>
          <a:xfrm>
            <a:off x="734028" y="4967785"/>
            <a:ext cx="10857471" cy="135156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5600" dirty="0">
                <a:solidFill>
                  <a:srgbClr val="000000"/>
                </a:solidFill>
                <a:latin typeface="Calibri" panose="020F0502020204030204" pitchFamily="34" charset="0"/>
                <a:cs typeface="Arial" panose="020B0604020202020204" pitchFamily="34" charset="0"/>
              </a:rPr>
              <a:t>The Scatter Plot shows the relationship between Flight Number and Launch Site. The Green dots represent successful and Purple dots a unsuccessful launch.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plot shows that flights are launched from different sites. With an interval of approximal 20 flights per Launch Site.</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Launch Sites have different success rates CCAFS LC-40 has a success rate of 66% while KSC LC-39A and VAFB SLC 4E has a success rate of 77%.</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Most Flights (number) are launched from site CCAFS LC-40 therefore appear to  be a main Launch Site.</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F354019E-341F-448A-9904-0D71CC205215}"/>
              </a:ext>
            </a:extLst>
          </p:cNvPr>
          <p:cNvSpPr txBox="1">
            <a:spLocks/>
          </p:cNvSpPr>
          <p:nvPr/>
        </p:nvSpPr>
        <p:spPr>
          <a:xfrm>
            <a:off x="734028" y="4967785"/>
            <a:ext cx="10857471" cy="135156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5600" dirty="0">
                <a:solidFill>
                  <a:srgbClr val="000000"/>
                </a:solidFill>
                <a:latin typeface="Calibri" panose="020F0502020204030204" pitchFamily="34" charset="0"/>
                <a:cs typeface="Arial" panose="020B0604020202020204" pitchFamily="34" charset="0"/>
              </a:rPr>
              <a:t>The Scatter Plot shows the relationship between Payload and Launch Site. The Green dots represent successful and Purple dots a unsuccessful launch.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plot shows that for Launch Site VAFB-SLC 4E there are no rockets launched for heavy payload greater than 10.000 kilograms.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Payload of the majority of rockets launched is between 0 and 6.000 kilograms.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It seems that the Launch Sites have a variety of Payload used during launch.</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
        <p:nvSpPr>
          <p:cNvPr id="7" name="object 7">
            <a:extLst>
              <a:ext uri="{FF2B5EF4-FFF2-40B4-BE49-F238E27FC236}">
                <a16:creationId xmlns:a16="http://schemas.microsoft.com/office/drawing/2014/main" id="{B805DD02-8675-4F69-A022-245C4C97C5E6}"/>
              </a:ext>
            </a:extLst>
          </p:cNvPr>
          <p:cNvSpPr/>
          <p:nvPr/>
        </p:nvSpPr>
        <p:spPr>
          <a:xfrm>
            <a:off x="545910" y="1343025"/>
            <a:ext cx="11045590" cy="35168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2543" y="1866157"/>
            <a:ext cx="10326914" cy="38505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Executive Summary								                              3</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Introduction									         4</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Methodology									  5 - 16</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Insight drawn from EDA 							                	17 - 33</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Launch Sites Proximities Analysis							34 - 37</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Build a Dashboard with </a:t>
            </a:r>
            <a:r>
              <a:rPr lang="en-US" sz="1500" dirty="0" err="1">
                <a:solidFill>
                  <a:schemeClr val="accent3">
                    <a:lumMod val="25000"/>
                  </a:schemeClr>
                </a:solidFill>
                <a:latin typeface="+mn-lt"/>
              </a:rPr>
              <a:t>Plotly</a:t>
            </a:r>
            <a:r>
              <a:rPr lang="en-US" sz="1500" dirty="0">
                <a:solidFill>
                  <a:schemeClr val="accent3">
                    <a:lumMod val="25000"/>
                  </a:schemeClr>
                </a:solidFill>
                <a:latin typeface="+mn-lt"/>
              </a:rPr>
              <a:t> Dash							38 - 41</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Predictive Analysis (Classification)							42 - 44</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Conclusion									        45</a:t>
            </a:r>
          </a:p>
          <a:p>
            <a:pPr>
              <a:lnSpc>
                <a:spcPct val="100000"/>
              </a:lnSpc>
              <a:spcBef>
                <a:spcPts val="1400"/>
              </a:spcBef>
              <a:buFont typeface="Wingdings" panose="05000000000000000000" pitchFamily="2" charset="2"/>
              <a:buChar char="§"/>
            </a:pPr>
            <a:endParaRPr lang="en-US" sz="16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2" name="Rechthoek 1">
            <a:extLst>
              <a:ext uri="{FF2B5EF4-FFF2-40B4-BE49-F238E27FC236}">
                <a16:creationId xmlns:a16="http://schemas.microsoft.com/office/drawing/2014/main" id="{52536CC5-2D82-4408-A5B6-CCE47FF413FC}"/>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Success Rate vs. Orbit Type</a:t>
            </a:r>
            <a:endParaRPr lang="en-US" sz="2500" dirty="0">
              <a:solidFill>
                <a:srgbClr val="0B49CB"/>
              </a:solidFill>
            </a:endParaRPr>
          </a:p>
        </p:txBody>
      </p:sp>
      <p:sp>
        <p:nvSpPr>
          <p:cNvPr id="6" name="Content Placeholder 2">
            <a:extLst>
              <a:ext uri="{FF2B5EF4-FFF2-40B4-BE49-F238E27FC236}">
                <a16:creationId xmlns:a16="http://schemas.microsoft.com/office/drawing/2014/main" id="{1BBD2EA5-DFFB-461F-A487-D121FBBB0281}"/>
              </a:ext>
            </a:extLst>
          </p:cNvPr>
          <p:cNvSpPr txBox="1">
            <a:spLocks/>
          </p:cNvSpPr>
          <p:nvPr/>
        </p:nvSpPr>
        <p:spPr>
          <a:xfrm>
            <a:off x="734028" y="4967785"/>
            <a:ext cx="10857471" cy="135156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5600" dirty="0">
                <a:solidFill>
                  <a:srgbClr val="000000"/>
                </a:solidFill>
                <a:latin typeface="Calibri" panose="020F0502020204030204" pitchFamily="34" charset="0"/>
                <a:cs typeface="Arial" panose="020B0604020202020204" pitchFamily="34" charset="0"/>
              </a:rPr>
              <a:t>The bar chart shows the relationship between Success Rate  and Orbit type.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Orbit ES-l1, GEO, and  HEO have a success rate of 1 is equal to 100% with a sample size of (1) launch.</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SSO orbit have a success rate of 1 is equal to 100% with a sample rate of (5) launches.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GTO orbit have a success rate of 50% with the largest sample rate of (27) launches.</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Finally SO not a successful orbit as it have an success rate of 0 equal to 0%.</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
        <p:nvSpPr>
          <p:cNvPr id="7" name="object 7">
            <a:extLst>
              <a:ext uri="{FF2B5EF4-FFF2-40B4-BE49-F238E27FC236}">
                <a16:creationId xmlns:a16="http://schemas.microsoft.com/office/drawing/2014/main" id="{CBBF90E4-9700-4BC3-932A-A7199525D402}"/>
              </a:ext>
            </a:extLst>
          </p:cNvPr>
          <p:cNvSpPr/>
          <p:nvPr/>
        </p:nvSpPr>
        <p:spPr>
          <a:xfrm>
            <a:off x="2321051" y="1419726"/>
            <a:ext cx="5430011" cy="3280290"/>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12511666-4A6D-4462-8A8F-F9E5FFE205C3}"/>
              </a:ext>
            </a:extLst>
          </p:cNvPr>
          <p:cNvSpPr txBox="1"/>
          <p:nvPr/>
        </p:nvSpPr>
        <p:spPr>
          <a:xfrm>
            <a:off x="7994389" y="3133435"/>
            <a:ext cx="2364800" cy="113364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lang="nl-NL" sz="1800" spc="-65" dirty="0">
                <a:latin typeface="Carlito"/>
                <a:cs typeface="Carlito"/>
              </a:rPr>
              <a:t>:</a:t>
            </a:r>
          </a:p>
          <a:p>
            <a:pPr marL="12700" marR="5080">
              <a:lnSpc>
                <a:spcPct val="100000"/>
              </a:lnSpc>
              <a:spcBef>
                <a:spcPts val="100"/>
              </a:spcBef>
            </a:pPr>
            <a:r>
              <a:rPr sz="1800" dirty="0">
                <a:latin typeface="Carlito"/>
                <a:cs typeface="Carlito"/>
              </a:rPr>
              <a:t>0 as</a:t>
            </a:r>
            <a:r>
              <a:rPr sz="1800" spc="-70" dirty="0">
                <a:latin typeface="Carlito"/>
                <a:cs typeface="Carlito"/>
              </a:rPr>
              <a:t> </a:t>
            </a:r>
            <a:r>
              <a:rPr sz="1800" spc="-5" dirty="0">
                <a:latin typeface="Carlito"/>
                <a:cs typeface="Carlito"/>
              </a:rPr>
              <a:t>0%</a:t>
            </a:r>
            <a:endParaRPr sz="1800" dirty="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lang="nl-NL"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919491" y="6025573"/>
            <a:ext cx="2743200" cy="401638"/>
          </a:xfrm>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Flight Number vs. Orbit Type</a:t>
            </a:r>
            <a:endParaRPr lang="en-US" sz="2500" dirty="0">
              <a:solidFill>
                <a:srgbClr val="0B49CB"/>
              </a:solidFill>
            </a:endParaRPr>
          </a:p>
        </p:txBody>
      </p:sp>
      <p:sp>
        <p:nvSpPr>
          <p:cNvPr id="6" name="Content Placeholder 2">
            <a:extLst>
              <a:ext uri="{FF2B5EF4-FFF2-40B4-BE49-F238E27FC236}">
                <a16:creationId xmlns:a16="http://schemas.microsoft.com/office/drawing/2014/main" id="{492A8BEF-9850-4973-9744-452996FF8FD4}"/>
              </a:ext>
            </a:extLst>
          </p:cNvPr>
          <p:cNvSpPr txBox="1">
            <a:spLocks/>
          </p:cNvSpPr>
          <p:nvPr/>
        </p:nvSpPr>
        <p:spPr>
          <a:xfrm>
            <a:off x="734028" y="4967785"/>
            <a:ext cx="10307011" cy="155584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5600" dirty="0">
                <a:solidFill>
                  <a:srgbClr val="000000"/>
                </a:solidFill>
                <a:latin typeface="Calibri" panose="020F0502020204030204" pitchFamily="34" charset="0"/>
                <a:cs typeface="Arial" panose="020B0604020202020204" pitchFamily="34" charset="0"/>
              </a:rPr>
              <a:t>The Scatter Plot shows the relationship between Flight Number and Orbit Type. The Green dots represent successful and Purple dots a unsuccessful launch.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plot shows that in LEO Orbit the Success appears related to flights; on the other hand, there seems to be no relationship between flight number when in GTO Orbit.</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There is a relationship between LEO and VLEO as SpaceX started with LEO and after success continued with VLEO.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launches of Space X perform better at low Orbits or Sun-synchronous Orbit meaning that the distance between Earth and Orbit is approx. 200 to 1,000 km.</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
        <p:nvSpPr>
          <p:cNvPr id="7" name="object 7">
            <a:extLst>
              <a:ext uri="{FF2B5EF4-FFF2-40B4-BE49-F238E27FC236}">
                <a16:creationId xmlns:a16="http://schemas.microsoft.com/office/drawing/2014/main" id="{4C99446A-8288-4DAD-91F8-24FC7484A5A8}"/>
              </a:ext>
            </a:extLst>
          </p:cNvPr>
          <p:cNvSpPr/>
          <p:nvPr/>
        </p:nvSpPr>
        <p:spPr>
          <a:xfrm>
            <a:off x="559558" y="1378424"/>
            <a:ext cx="11031942" cy="34815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Payload vs. Orbit Type</a:t>
            </a:r>
            <a:endParaRPr lang="en-US" sz="2500" dirty="0">
              <a:solidFill>
                <a:srgbClr val="0B49CB"/>
              </a:solidFill>
            </a:endParaRPr>
          </a:p>
        </p:txBody>
      </p:sp>
      <p:sp>
        <p:nvSpPr>
          <p:cNvPr id="6" name="Content Placeholder 2">
            <a:extLst>
              <a:ext uri="{FF2B5EF4-FFF2-40B4-BE49-F238E27FC236}">
                <a16:creationId xmlns:a16="http://schemas.microsoft.com/office/drawing/2014/main" id="{FB218671-9D22-4D11-B858-9F697E98D0EE}"/>
              </a:ext>
            </a:extLst>
          </p:cNvPr>
          <p:cNvSpPr txBox="1">
            <a:spLocks/>
          </p:cNvSpPr>
          <p:nvPr/>
        </p:nvSpPr>
        <p:spPr>
          <a:xfrm>
            <a:off x="734028" y="4967785"/>
            <a:ext cx="10857471" cy="135156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5600" dirty="0">
                <a:solidFill>
                  <a:srgbClr val="000000"/>
                </a:solidFill>
                <a:latin typeface="Calibri" panose="020F0502020204030204" pitchFamily="34" charset="0"/>
                <a:cs typeface="Arial" panose="020B0604020202020204" pitchFamily="34" charset="0"/>
              </a:rPr>
              <a:t>The Scatter Plot shows the relationship between Payload and Orbit Type. The Green dots represent successful and Purple dots a unsuccessful launch.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There is a clear relation between Payload and Orbit type.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Launches with a heavy Payload will succeed with LEO, ISS and Polar (PO) Orbits.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It is difficult to determine the success of GTO Orbit as it has positive and negative launches.</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
        <p:nvSpPr>
          <p:cNvPr id="7" name="object 7">
            <a:extLst>
              <a:ext uri="{FF2B5EF4-FFF2-40B4-BE49-F238E27FC236}">
                <a16:creationId xmlns:a16="http://schemas.microsoft.com/office/drawing/2014/main" id="{80C482FA-54B9-4589-9EA1-8B7BE5C49D34}"/>
              </a:ext>
            </a:extLst>
          </p:cNvPr>
          <p:cNvSpPr/>
          <p:nvPr/>
        </p:nvSpPr>
        <p:spPr>
          <a:xfrm>
            <a:off x="395785" y="1323832"/>
            <a:ext cx="11450472" cy="35360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Launch Success Yearly Trend</a:t>
            </a:r>
          </a:p>
        </p:txBody>
      </p:sp>
      <p:sp>
        <p:nvSpPr>
          <p:cNvPr id="7" name="object 7">
            <a:extLst>
              <a:ext uri="{FF2B5EF4-FFF2-40B4-BE49-F238E27FC236}">
                <a16:creationId xmlns:a16="http://schemas.microsoft.com/office/drawing/2014/main" id="{B5CD1C3D-3DB7-4E05-A644-0C26D868F4FC}"/>
              </a:ext>
            </a:extLst>
          </p:cNvPr>
          <p:cNvSpPr/>
          <p:nvPr/>
        </p:nvSpPr>
        <p:spPr>
          <a:xfrm>
            <a:off x="2564891" y="1484375"/>
            <a:ext cx="5050559" cy="3049524"/>
          </a:xfrm>
          <a:prstGeom prst="rect">
            <a:avLst/>
          </a:prstGeom>
          <a:blipFill>
            <a:blip r:embed="rId3" cstate="print"/>
            <a:stretch>
              <a:fillRect/>
            </a:stretch>
          </a:blipFill>
        </p:spPr>
        <p:txBody>
          <a:bodyPr wrap="square" lIns="0" tIns="0" rIns="0" bIns="0" rtlCol="0"/>
          <a:lstStyle/>
          <a:p>
            <a:endParaRPr dirty="0"/>
          </a:p>
        </p:txBody>
      </p:sp>
      <p:sp>
        <p:nvSpPr>
          <p:cNvPr id="8" name="Content Placeholder 2">
            <a:extLst>
              <a:ext uri="{FF2B5EF4-FFF2-40B4-BE49-F238E27FC236}">
                <a16:creationId xmlns:a16="http://schemas.microsoft.com/office/drawing/2014/main" id="{48D5E54A-6FA3-4D65-9ADE-57EC08EBA25C}"/>
              </a:ext>
            </a:extLst>
          </p:cNvPr>
          <p:cNvSpPr txBox="1">
            <a:spLocks/>
          </p:cNvSpPr>
          <p:nvPr/>
        </p:nvSpPr>
        <p:spPr>
          <a:xfrm>
            <a:off x="734028" y="4967785"/>
            <a:ext cx="10857471" cy="1351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Line chart above shows the average launch trend on year basis.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The success rate increases yearly as from 2013.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In 2018 the success rate drops and return back to 80% average for the year after. </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All Launch Site Names</a:t>
            </a:r>
          </a:p>
        </p:txBody>
      </p:sp>
      <p:sp>
        <p:nvSpPr>
          <p:cNvPr id="6" name="Content Placeholder 2">
            <a:extLst>
              <a:ext uri="{FF2B5EF4-FFF2-40B4-BE49-F238E27FC236}">
                <a16:creationId xmlns:a16="http://schemas.microsoft.com/office/drawing/2014/main" id="{0945EC13-691D-4A62-9D20-5731490A5805}"/>
              </a:ext>
            </a:extLst>
          </p:cNvPr>
          <p:cNvSpPr txBox="1">
            <a:spLocks/>
          </p:cNvSpPr>
          <p:nvPr/>
        </p:nvSpPr>
        <p:spPr>
          <a:xfrm>
            <a:off x="734028" y="4967785"/>
            <a:ext cx="10857471" cy="1459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mn-lt"/>
                <a:cs typeface="Arial" panose="020B0604020202020204" pitchFamily="34" charset="0"/>
              </a:rPr>
              <a:t>The SQL query above is executed using DISTINCT to extract all site names from a SQL DBS cloud database created for this project. </a:t>
            </a:r>
          </a:p>
          <a:p>
            <a:pPr marL="69850" indent="-285750">
              <a:lnSpc>
                <a:spcPct val="100000"/>
              </a:lnSpc>
              <a:spcBef>
                <a:spcPts val="1200"/>
              </a:spcBef>
              <a:buFont typeface="Wingdings" panose="05000000000000000000" pitchFamily="2" charset="2"/>
              <a:buChar char="§"/>
            </a:pPr>
            <a:r>
              <a:rPr lang="en-GB" sz="1400" dirty="0">
                <a:solidFill>
                  <a:srgbClr val="000000"/>
                </a:solidFill>
                <a:latin typeface="+mn-lt"/>
                <a:cs typeface="Arial" panose="020B0604020202020204" pitchFamily="34" charset="0"/>
              </a:rPr>
              <a:t>CCAFS SLC-40 and CCAFSSLC-40 represent launch site with data errors.</a:t>
            </a:r>
          </a:p>
          <a:p>
            <a:pPr>
              <a:lnSpc>
                <a:spcPct val="100000"/>
              </a:lnSpc>
              <a:buFont typeface="Wingdings" panose="05000000000000000000" pitchFamily="2" charset="2"/>
              <a:buChar char="§"/>
            </a:pPr>
            <a:r>
              <a:rPr lang="en-GB" sz="1400" dirty="0">
                <a:solidFill>
                  <a:srgbClr val="000000"/>
                </a:solidFill>
                <a:latin typeface="+mn-lt"/>
                <a:cs typeface="Arial" panose="020B0604020202020204" pitchFamily="34" charset="0"/>
              </a:rPr>
              <a:t> CCAFS LC-40 was the previous name of site CCAFSSLC-40.</a:t>
            </a:r>
          </a:p>
          <a:p>
            <a:pPr>
              <a:lnSpc>
                <a:spcPct val="100000"/>
              </a:lnSpc>
              <a:buFont typeface="Wingdings" panose="05000000000000000000" pitchFamily="2" charset="2"/>
              <a:buChar char="§"/>
            </a:pPr>
            <a:r>
              <a:rPr lang="en-GB" sz="1400" dirty="0">
                <a:solidFill>
                  <a:srgbClr val="000000"/>
                </a:solidFill>
                <a:latin typeface="+mn-lt"/>
                <a:cs typeface="Arial" panose="020B0604020202020204" pitchFamily="34" charset="0"/>
              </a:rPr>
              <a:t> Overall there are 3 distinct unique launch sites.</a:t>
            </a:r>
          </a:p>
          <a:p>
            <a:pPr marL="12700">
              <a:lnSpc>
                <a:spcPct val="100000"/>
              </a:lnSpc>
            </a:pPr>
            <a:endParaRPr lang="en-GB" sz="1400" spc="-5" dirty="0">
              <a:solidFill>
                <a:srgbClr val="404040"/>
              </a:solidFill>
              <a:latin typeface="+mn-lt"/>
              <a:cs typeface="Carlito"/>
            </a:endParaRPr>
          </a:p>
          <a:p>
            <a:pPr marL="12700">
              <a:lnSpc>
                <a:spcPct val="100000"/>
              </a:lnSpc>
            </a:pPr>
            <a:endParaRPr lang="en-US" sz="1400" dirty="0">
              <a:solidFill>
                <a:srgbClr val="000000"/>
              </a:solidFill>
              <a:latin typeface="+mn-lt"/>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pic>
        <p:nvPicPr>
          <p:cNvPr id="8" name="Afbeelding 7">
            <a:extLst>
              <a:ext uri="{FF2B5EF4-FFF2-40B4-BE49-F238E27FC236}">
                <a16:creationId xmlns:a16="http://schemas.microsoft.com/office/drawing/2014/main" id="{2FAA5A16-FD05-42D7-B3C3-CCAFC6851E71}"/>
              </a:ext>
            </a:extLst>
          </p:cNvPr>
          <p:cNvPicPr>
            <a:picLocks noChangeAspect="1"/>
          </p:cNvPicPr>
          <p:nvPr/>
        </p:nvPicPr>
        <p:blipFill>
          <a:blip r:embed="rId3"/>
          <a:stretch>
            <a:fillRect/>
          </a:stretch>
        </p:blipFill>
        <p:spPr>
          <a:xfrm>
            <a:off x="3879923" y="1601053"/>
            <a:ext cx="4295775" cy="24003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Launch Site Names Begin with 'CCA'</a:t>
            </a:r>
          </a:p>
        </p:txBody>
      </p:sp>
      <p:sp>
        <p:nvSpPr>
          <p:cNvPr id="6" name="Content Placeholder 2">
            <a:extLst>
              <a:ext uri="{FF2B5EF4-FFF2-40B4-BE49-F238E27FC236}">
                <a16:creationId xmlns:a16="http://schemas.microsoft.com/office/drawing/2014/main" id="{2379F647-40FC-48E8-BC71-6A1F9E56EB5B}"/>
              </a:ext>
            </a:extLst>
          </p:cNvPr>
          <p:cNvSpPr txBox="1">
            <a:spLocks/>
          </p:cNvSpPr>
          <p:nvPr/>
        </p:nvSpPr>
        <p:spPr>
          <a:xfrm>
            <a:off x="734028" y="4967785"/>
            <a:ext cx="10857471" cy="1351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 above is a SQL query that shows the launch sites in the database beginning with ‘’CCA’’.</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pic>
        <p:nvPicPr>
          <p:cNvPr id="7" name="Afbeelding 6">
            <a:extLst>
              <a:ext uri="{FF2B5EF4-FFF2-40B4-BE49-F238E27FC236}">
                <a16:creationId xmlns:a16="http://schemas.microsoft.com/office/drawing/2014/main" id="{750DB504-487D-4D68-B2A0-1973DDC7B247}"/>
              </a:ext>
            </a:extLst>
          </p:cNvPr>
          <p:cNvPicPr>
            <a:picLocks noChangeAspect="1"/>
          </p:cNvPicPr>
          <p:nvPr/>
        </p:nvPicPr>
        <p:blipFill>
          <a:blip r:embed="rId3"/>
          <a:stretch>
            <a:fillRect/>
          </a:stretch>
        </p:blipFill>
        <p:spPr>
          <a:xfrm>
            <a:off x="770012" y="1528549"/>
            <a:ext cx="10410134" cy="343923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Total Payload Mass</a:t>
            </a:r>
          </a:p>
        </p:txBody>
      </p:sp>
      <p:sp>
        <p:nvSpPr>
          <p:cNvPr id="6" name="Content Placeholder 2">
            <a:extLst>
              <a:ext uri="{FF2B5EF4-FFF2-40B4-BE49-F238E27FC236}">
                <a16:creationId xmlns:a16="http://schemas.microsoft.com/office/drawing/2014/main" id="{9729A5C2-012A-4C68-A814-9BD3397A8D53}"/>
              </a:ext>
            </a:extLst>
          </p:cNvPr>
          <p:cNvSpPr txBox="1">
            <a:spLocks/>
          </p:cNvSpPr>
          <p:nvPr/>
        </p:nvSpPr>
        <p:spPr>
          <a:xfrm>
            <a:off x="734028" y="3794071"/>
            <a:ext cx="10857471" cy="1351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 above is a SQL query that display the total payload mass carried by boosters where NASA is customer.</a:t>
            </a: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CRS stands for Commercial Resupply Services this indicates that the launches of NASA were sent to the International Space Station (ISS)</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pic>
        <p:nvPicPr>
          <p:cNvPr id="7" name="Afbeelding 6">
            <a:extLst>
              <a:ext uri="{FF2B5EF4-FFF2-40B4-BE49-F238E27FC236}">
                <a16:creationId xmlns:a16="http://schemas.microsoft.com/office/drawing/2014/main" id="{20E85AC8-B927-4C0D-A0AB-8F6486B8DB17}"/>
              </a:ext>
            </a:extLst>
          </p:cNvPr>
          <p:cNvPicPr>
            <a:picLocks noChangeAspect="1"/>
          </p:cNvPicPr>
          <p:nvPr/>
        </p:nvPicPr>
        <p:blipFill>
          <a:blip r:embed="rId3"/>
          <a:stretch>
            <a:fillRect/>
          </a:stretch>
        </p:blipFill>
        <p:spPr>
          <a:xfrm>
            <a:off x="770011" y="1465374"/>
            <a:ext cx="10515600" cy="193291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Average Payload Mass by F9 v1.1</a:t>
            </a:r>
          </a:p>
        </p:txBody>
      </p:sp>
      <p:pic>
        <p:nvPicPr>
          <p:cNvPr id="6" name="Afbeelding 5">
            <a:extLst>
              <a:ext uri="{FF2B5EF4-FFF2-40B4-BE49-F238E27FC236}">
                <a16:creationId xmlns:a16="http://schemas.microsoft.com/office/drawing/2014/main" id="{A140F557-5DD8-492E-B3AE-4111E486440F}"/>
              </a:ext>
            </a:extLst>
          </p:cNvPr>
          <p:cNvPicPr>
            <a:picLocks noChangeAspect="1"/>
          </p:cNvPicPr>
          <p:nvPr/>
        </p:nvPicPr>
        <p:blipFill>
          <a:blip r:embed="rId3"/>
          <a:stretch>
            <a:fillRect/>
          </a:stretch>
        </p:blipFill>
        <p:spPr>
          <a:xfrm>
            <a:off x="770010" y="1344730"/>
            <a:ext cx="10687961" cy="2084269"/>
          </a:xfrm>
          <a:prstGeom prst="rect">
            <a:avLst/>
          </a:prstGeom>
        </p:spPr>
      </p:pic>
      <p:sp>
        <p:nvSpPr>
          <p:cNvPr id="7" name="Content Placeholder 2">
            <a:extLst>
              <a:ext uri="{FF2B5EF4-FFF2-40B4-BE49-F238E27FC236}">
                <a16:creationId xmlns:a16="http://schemas.microsoft.com/office/drawing/2014/main" id="{D95BB0E7-7FC1-4C29-A06E-64D71646E390}"/>
              </a:ext>
            </a:extLst>
          </p:cNvPr>
          <p:cNvSpPr txBox="1">
            <a:spLocks/>
          </p:cNvSpPr>
          <p:nvPr/>
        </p:nvSpPr>
        <p:spPr>
          <a:xfrm>
            <a:off x="734028" y="3794071"/>
            <a:ext cx="10857471" cy="1351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 above is a SQL query with a WHERE CLAUSE displaying the calculated average Payload Mass or Launches where Booster version F9 v1.1. was used.</a:t>
            </a: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average weight of F9 v1.1 Payload Mass is low compared to the Payload  Mass range. </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First Successful Ground Landing Date</a:t>
            </a:r>
          </a:p>
        </p:txBody>
      </p:sp>
      <p:sp>
        <p:nvSpPr>
          <p:cNvPr id="6" name="Content Placeholder 2">
            <a:extLst>
              <a:ext uri="{FF2B5EF4-FFF2-40B4-BE49-F238E27FC236}">
                <a16:creationId xmlns:a16="http://schemas.microsoft.com/office/drawing/2014/main" id="{C08E0C5E-E2E2-447D-B520-871CD32FF4B9}"/>
              </a:ext>
            </a:extLst>
          </p:cNvPr>
          <p:cNvSpPr txBox="1">
            <a:spLocks/>
          </p:cNvSpPr>
          <p:nvPr/>
        </p:nvSpPr>
        <p:spPr>
          <a:xfrm>
            <a:off x="734028" y="4053383"/>
            <a:ext cx="10857471" cy="1351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that display the first successful Ground Landing date in history of Space X launches. </a:t>
            </a: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Based on the dataset successful landings appear starting from 2018.</a:t>
            </a:r>
          </a:p>
          <a:p>
            <a:pPr lvl="1"/>
            <a:endParaRPr lang="en-US" sz="1800" dirty="0"/>
          </a:p>
          <a:p>
            <a:pPr marL="457200" lvl="1" indent="0">
              <a:buNone/>
            </a:pPr>
            <a:endParaRPr lang="en-US" sz="1800" dirty="0"/>
          </a:p>
        </p:txBody>
      </p:sp>
      <p:pic>
        <p:nvPicPr>
          <p:cNvPr id="9" name="Afbeelding 8">
            <a:extLst>
              <a:ext uri="{FF2B5EF4-FFF2-40B4-BE49-F238E27FC236}">
                <a16:creationId xmlns:a16="http://schemas.microsoft.com/office/drawing/2014/main" id="{7E64964E-57FD-4788-8D1D-3D04E3BBF73D}"/>
              </a:ext>
            </a:extLst>
          </p:cNvPr>
          <p:cNvPicPr>
            <a:picLocks noChangeAspect="1"/>
          </p:cNvPicPr>
          <p:nvPr/>
        </p:nvPicPr>
        <p:blipFill>
          <a:blip r:embed="rId3"/>
          <a:stretch>
            <a:fillRect/>
          </a:stretch>
        </p:blipFill>
        <p:spPr>
          <a:xfrm>
            <a:off x="770010" y="1345654"/>
            <a:ext cx="10687961" cy="258490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Successful Drone Ship Landing with Payload between 4000 and 6000</a:t>
            </a:r>
          </a:p>
        </p:txBody>
      </p:sp>
      <p:sp>
        <p:nvSpPr>
          <p:cNvPr id="6" name="Content Placeholder 2">
            <a:extLst>
              <a:ext uri="{FF2B5EF4-FFF2-40B4-BE49-F238E27FC236}">
                <a16:creationId xmlns:a16="http://schemas.microsoft.com/office/drawing/2014/main" id="{0640028E-A77D-4B9F-9816-DAB88CAA5AC0}"/>
              </a:ext>
            </a:extLst>
          </p:cNvPr>
          <p:cNvSpPr txBox="1">
            <a:spLocks/>
          </p:cNvSpPr>
          <p:nvPr/>
        </p:nvSpPr>
        <p:spPr>
          <a:xfrm>
            <a:off x="734028" y="4517409"/>
            <a:ext cx="10857471" cy="1228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that display the four booster versions that had successful drone ship landings with a Payload Mass from 4,000 kilogram to 6,000 kilogram. </a:t>
            </a:r>
            <a:endParaRPr lang="en-US" sz="1800" dirty="0"/>
          </a:p>
          <a:p>
            <a:pPr marL="457200" lvl="1" indent="0">
              <a:buNone/>
            </a:pPr>
            <a:endParaRPr lang="en-US" sz="1800" dirty="0"/>
          </a:p>
        </p:txBody>
      </p:sp>
      <p:pic>
        <p:nvPicPr>
          <p:cNvPr id="3" name="Afbeelding 2">
            <a:extLst>
              <a:ext uri="{FF2B5EF4-FFF2-40B4-BE49-F238E27FC236}">
                <a16:creationId xmlns:a16="http://schemas.microsoft.com/office/drawing/2014/main" id="{176C1317-BA86-4974-BCDD-2DAE7C2789D7}"/>
              </a:ext>
            </a:extLst>
          </p:cNvPr>
          <p:cNvPicPr>
            <a:picLocks noChangeAspect="1"/>
          </p:cNvPicPr>
          <p:nvPr/>
        </p:nvPicPr>
        <p:blipFill>
          <a:blip r:embed="rId3"/>
          <a:stretch>
            <a:fillRect/>
          </a:stretch>
        </p:blipFill>
        <p:spPr>
          <a:xfrm>
            <a:off x="770011" y="1424482"/>
            <a:ext cx="10687961" cy="290185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69036"/>
            <a:ext cx="10687961" cy="455653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Summary of methodologies</a:t>
            </a:r>
          </a:p>
          <a:p>
            <a:pPr marL="0" indent="0" algn="just">
              <a:lnSpc>
                <a:spcPct val="110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9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data in this report has been collected using public sources. Used Space </a:t>
            </a:r>
            <a:r>
              <a:rPr lang="en-GB" sz="1900" dirty="0">
                <a:solidFill>
                  <a:srgbClr val="000000"/>
                </a:solidFill>
                <a:latin typeface="Calibri" panose="020F0502020204030204" pitchFamily="34" charset="0"/>
                <a:ea typeface="Calibri" panose="020F0502020204030204" pitchFamily="34" charset="0"/>
                <a:cs typeface="Arial" panose="020B0604020202020204" pitchFamily="34" charset="0"/>
              </a:rPr>
              <a:t>X application interface (API) to get core data. </a:t>
            </a:r>
            <a:r>
              <a:rPr lang="en-GB" sz="19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Other </a:t>
            </a:r>
            <a:r>
              <a:rPr lang="en-GB" sz="1900" dirty="0">
                <a:solidFill>
                  <a:srgbClr val="000000"/>
                </a:solidFill>
                <a:latin typeface="Calibri" panose="020F0502020204030204" pitchFamily="34" charset="0"/>
                <a:ea typeface="Calibri" panose="020F0502020204030204" pitchFamily="34" charset="0"/>
                <a:cs typeface="Arial" panose="020B0604020202020204" pitchFamily="34" charset="0"/>
              </a:rPr>
              <a:t>data is obtained via web scraping Wikipedia</a:t>
            </a:r>
            <a:r>
              <a:rPr lang="en-GB" sz="19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The data is explored using structured query language and visualization in the form of geographic maps. Subsequently, tables with columns containing important characteristics were selected. By means of one-hot encoding, the categorical variables are transformed into binary variables. A </a:t>
            </a:r>
            <a:r>
              <a:rPr lang="en-GB" sz="1900" dirty="0">
                <a:solidFill>
                  <a:srgbClr val="000000"/>
                </a:solidFill>
                <a:latin typeface="Calibri" panose="020F0502020204030204" pitchFamily="34" charset="0"/>
                <a:ea typeface="Calibri" panose="020F0502020204030204" pitchFamily="34" charset="0"/>
                <a:cs typeface="Arial" panose="020B0604020202020204" pitchFamily="34" charset="0"/>
              </a:rPr>
              <a:t>label that reflects successful landings of Space X launches was defined. </a:t>
            </a:r>
            <a:r>
              <a:rPr lang="en-GB" sz="19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After the data is standardized, Grid-Search was applied to find the best variables for Machine Learning models. The accuracy score of all models are included in this report.</a:t>
            </a:r>
            <a:endParaRPr lang="en-GB" sz="1900" dirty="0">
              <a:effectLst/>
              <a:latin typeface="Calibri" panose="020F0502020204030204" pitchFamily="34" charset="0"/>
              <a:ea typeface="Calibri" panose="020F0502020204030204" pitchFamily="34" charset="0"/>
              <a:cs typeface="Arial" panose="020B0604020202020204" pitchFamily="34" charset="0"/>
            </a:endParaRPr>
          </a:p>
          <a:p>
            <a:pPr marL="12700" marR="142875" indent="0">
              <a:lnSpc>
                <a:spcPct val="90000"/>
              </a:lnSpc>
              <a:spcBef>
                <a:spcPts val="359"/>
              </a:spcBef>
              <a:buNone/>
              <a:tabLst>
                <a:tab pos="240665" algn="l"/>
                <a:tab pos="241300" algn="l"/>
              </a:tabLst>
            </a:pPr>
            <a:endParaRPr lang="en-US" sz="1000" dirty="0">
              <a:solidFill>
                <a:schemeClr val="accent3">
                  <a:lumMod val="25000"/>
                </a:schemeClr>
              </a:solidFill>
              <a:latin typeface="Abadi" panose="020B0604020104020204" pitchFamily="34" charset="0"/>
            </a:endParaRPr>
          </a:p>
          <a:p>
            <a:pPr marL="12700" marR="142875" indent="0">
              <a:lnSpc>
                <a:spcPct val="90000"/>
              </a:lnSpc>
              <a:spcBef>
                <a:spcPts val="359"/>
              </a:spcBef>
              <a:buNone/>
              <a:tabLst>
                <a:tab pos="240665" algn="l"/>
                <a:tab pos="241300" algn="l"/>
              </a:tabLst>
            </a:pPr>
            <a:r>
              <a:rPr lang="en-US" sz="1900" b="1" dirty="0">
                <a:solidFill>
                  <a:srgbClr val="000000"/>
                </a:solidFill>
                <a:latin typeface="Calibri" panose="020F0502020204030204" pitchFamily="34" charset="0"/>
                <a:cs typeface="Arial" panose="020B0604020202020204" pitchFamily="34" charset="0"/>
              </a:rPr>
              <a:t>Summary of all results</a:t>
            </a:r>
            <a:endParaRPr lang="en-GB" sz="1900" b="1" dirty="0">
              <a:solidFill>
                <a:srgbClr val="000000"/>
              </a:solidFill>
              <a:latin typeface="Calibri" panose="020F0502020204030204" pitchFamily="34" charset="0"/>
              <a:cs typeface="Arial" panose="020B0604020202020204" pitchFamily="34" charset="0"/>
            </a:endParaRPr>
          </a:p>
          <a:p>
            <a:pPr marL="0" marR="142875" indent="0" algn="just">
              <a:lnSpc>
                <a:spcPct val="100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900" dirty="0">
                <a:solidFill>
                  <a:srgbClr val="000000"/>
                </a:solidFill>
                <a:latin typeface="Calibri" panose="020F0502020204030204" pitchFamily="34" charset="0"/>
                <a:cs typeface="Arial" panose="020B0604020202020204" pitchFamily="34" charset="0"/>
              </a:rPr>
              <a:t>Four machine learning models were applied to the data: Logistic Regression, Support Vector Machine, Decision Tree Classifier, and K Nearest Neighbours. All produced similar results  with accuracy rate of about </a:t>
            </a:r>
            <a:r>
              <a:rPr lang="en-GB" sz="1900" b="1" dirty="0">
                <a:solidFill>
                  <a:srgbClr val="000000"/>
                </a:solidFill>
                <a:latin typeface="Calibri" panose="020F0502020204030204" pitchFamily="34" charset="0"/>
                <a:cs typeface="Arial" panose="020B0604020202020204" pitchFamily="34" charset="0"/>
              </a:rPr>
              <a:t>83.33%</a:t>
            </a:r>
            <a:r>
              <a:rPr lang="en-GB" sz="1900" dirty="0">
                <a:solidFill>
                  <a:srgbClr val="000000"/>
                </a:solidFill>
                <a:latin typeface="Calibri" panose="020F0502020204030204" pitchFamily="34" charset="0"/>
                <a:cs typeface="Arial" panose="020B0604020202020204" pitchFamily="34" charset="0"/>
              </a:rPr>
              <a:t>. All models predicted successfully landings more data is needed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6" name="Rechthoek 5">
            <a:extLst>
              <a:ext uri="{FF2B5EF4-FFF2-40B4-BE49-F238E27FC236}">
                <a16:creationId xmlns:a16="http://schemas.microsoft.com/office/drawing/2014/main" id="{1102B976-D3FE-40A7-876C-A8A3A0E6EB2A}"/>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Total Number of Successful and Failure Mission Outcomes</a:t>
            </a:r>
          </a:p>
        </p:txBody>
      </p:sp>
      <p:pic>
        <p:nvPicPr>
          <p:cNvPr id="6" name="Afbeelding 5">
            <a:extLst>
              <a:ext uri="{FF2B5EF4-FFF2-40B4-BE49-F238E27FC236}">
                <a16:creationId xmlns:a16="http://schemas.microsoft.com/office/drawing/2014/main" id="{1EB69B00-5284-4317-9E24-B2ED43C9794B}"/>
              </a:ext>
            </a:extLst>
          </p:cNvPr>
          <p:cNvPicPr>
            <a:picLocks noChangeAspect="1"/>
          </p:cNvPicPr>
          <p:nvPr/>
        </p:nvPicPr>
        <p:blipFill>
          <a:blip r:embed="rId3"/>
          <a:stretch>
            <a:fillRect/>
          </a:stretch>
        </p:blipFill>
        <p:spPr>
          <a:xfrm>
            <a:off x="770011" y="1423483"/>
            <a:ext cx="10687961" cy="3219450"/>
          </a:xfrm>
          <a:prstGeom prst="rect">
            <a:avLst/>
          </a:prstGeom>
        </p:spPr>
      </p:pic>
      <p:sp>
        <p:nvSpPr>
          <p:cNvPr id="7" name="Content Placeholder 2">
            <a:extLst>
              <a:ext uri="{FF2B5EF4-FFF2-40B4-BE49-F238E27FC236}">
                <a16:creationId xmlns:a16="http://schemas.microsoft.com/office/drawing/2014/main" id="{B77822A7-6EA0-498B-94FA-C0C22F9289DC}"/>
              </a:ext>
            </a:extLst>
          </p:cNvPr>
          <p:cNvSpPr txBox="1">
            <a:spLocks/>
          </p:cNvSpPr>
          <p:nvPr/>
        </p:nvSpPr>
        <p:spPr>
          <a:xfrm>
            <a:off x="734028" y="4763072"/>
            <a:ext cx="10857471" cy="1556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that display a count of all mission outcomes.</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Space X achieves a success of 99% of the time.</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This could mean that most Failure launches are intended. </a:t>
            </a:r>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Boosters Carried Maximum Payload</a:t>
            </a:r>
          </a:p>
        </p:txBody>
      </p:sp>
      <p:pic>
        <p:nvPicPr>
          <p:cNvPr id="6" name="Afbeelding 5">
            <a:extLst>
              <a:ext uri="{FF2B5EF4-FFF2-40B4-BE49-F238E27FC236}">
                <a16:creationId xmlns:a16="http://schemas.microsoft.com/office/drawing/2014/main" id="{F2B976D0-15D5-4EAE-BDC1-11A2F142883E}"/>
              </a:ext>
            </a:extLst>
          </p:cNvPr>
          <p:cNvPicPr>
            <a:picLocks noChangeAspect="1"/>
          </p:cNvPicPr>
          <p:nvPr/>
        </p:nvPicPr>
        <p:blipFill>
          <a:blip r:embed="rId3"/>
          <a:stretch>
            <a:fillRect/>
          </a:stretch>
        </p:blipFill>
        <p:spPr>
          <a:xfrm>
            <a:off x="770010" y="1410482"/>
            <a:ext cx="10687961" cy="3190875"/>
          </a:xfrm>
          <a:prstGeom prst="rect">
            <a:avLst/>
          </a:prstGeom>
        </p:spPr>
      </p:pic>
      <p:sp>
        <p:nvSpPr>
          <p:cNvPr id="7" name="Content Placeholder 2">
            <a:extLst>
              <a:ext uri="{FF2B5EF4-FFF2-40B4-BE49-F238E27FC236}">
                <a16:creationId xmlns:a16="http://schemas.microsoft.com/office/drawing/2014/main" id="{F914DF03-893D-4E41-810B-81DF0A900A33}"/>
              </a:ext>
            </a:extLst>
          </p:cNvPr>
          <p:cNvSpPr txBox="1">
            <a:spLocks/>
          </p:cNvSpPr>
          <p:nvPr/>
        </p:nvSpPr>
        <p:spPr>
          <a:xfrm>
            <a:off x="734028" y="4763072"/>
            <a:ext cx="10857471" cy="1556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that use the WHERE clause and MAX function to display the booster versions that carried the highest Payload.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It seems that all F9 booster version can handle a Payload of maximum 9,600 kilogram.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There is a likelihood that Payload relates to F9 booster versions. </a:t>
            </a: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2015 Launch Records</a:t>
            </a:r>
          </a:p>
        </p:txBody>
      </p:sp>
      <p:sp>
        <p:nvSpPr>
          <p:cNvPr id="7" name="Content Placeholder 2">
            <a:extLst>
              <a:ext uri="{FF2B5EF4-FFF2-40B4-BE49-F238E27FC236}">
                <a16:creationId xmlns:a16="http://schemas.microsoft.com/office/drawing/2014/main" id="{90BE1066-2352-455E-B358-5AE7A809B5E6}"/>
              </a:ext>
            </a:extLst>
          </p:cNvPr>
          <p:cNvSpPr txBox="1">
            <a:spLocks/>
          </p:cNvSpPr>
          <p:nvPr/>
        </p:nvSpPr>
        <p:spPr>
          <a:xfrm>
            <a:off x="734028" y="4531056"/>
            <a:ext cx="10857471" cy="1556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use the WHERE clause, LIKE AND, and BETWEEN to display the launch records of 2015 where Stage 1 failed to land on a drone ship.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It seems that all F9 booster version can handle a Payload of maximum 9,600 kilogram.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The query shows two records in 2015.</a:t>
            </a: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9" name="Afbeelding 8">
            <a:extLst>
              <a:ext uri="{FF2B5EF4-FFF2-40B4-BE49-F238E27FC236}">
                <a16:creationId xmlns:a16="http://schemas.microsoft.com/office/drawing/2014/main" id="{C36AFFDE-4822-42E7-BFA1-997FCD2D33A1}"/>
              </a:ext>
            </a:extLst>
          </p:cNvPr>
          <p:cNvPicPr>
            <a:picLocks noChangeAspect="1"/>
          </p:cNvPicPr>
          <p:nvPr/>
        </p:nvPicPr>
        <p:blipFill>
          <a:blip r:embed="rId3"/>
          <a:stretch>
            <a:fillRect/>
          </a:stretch>
        </p:blipFill>
        <p:spPr>
          <a:xfrm>
            <a:off x="770011" y="1350631"/>
            <a:ext cx="10821488" cy="30303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Rank Landing Outcomes Between 2010-06-04 and 2017-03-20</a:t>
            </a:r>
          </a:p>
        </p:txBody>
      </p:sp>
      <p:sp>
        <p:nvSpPr>
          <p:cNvPr id="6" name="Content Placeholder 2">
            <a:extLst>
              <a:ext uri="{FF2B5EF4-FFF2-40B4-BE49-F238E27FC236}">
                <a16:creationId xmlns:a16="http://schemas.microsoft.com/office/drawing/2014/main" id="{EFC63EED-1BA0-40A3-9015-0B543B9D2663}"/>
              </a:ext>
            </a:extLst>
          </p:cNvPr>
          <p:cNvSpPr txBox="1">
            <a:spLocks/>
          </p:cNvSpPr>
          <p:nvPr/>
        </p:nvSpPr>
        <p:spPr>
          <a:xfrm>
            <a:off x="734028" y="4531056"/>
            <a:ext cx="10857471" cy="1556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that use the COUNT, WHERE clause, BETWEEN, GOUP BY and the ORDER BY clause to display the failed drone ship landings between 2010 and 2017 inclusively.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It seems that there were four failed drone ship landings in that period.</a:t>
            </a:r>
          </a:p>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9" name="Afbeelding 8">
            <a:extLst>
              <a:ext uri="{FF2B5EF4-FFF2-40B4-BE49-F238E27FC236}">
                <a16:creationId xmlns:a16="http://schemas.microsoft.com/office/drawing/2014/main" id="{9318F51C-D915-4EF7-80B9-E2B4447A0590}"/>
              </a:ext>
            </a:extLst>
          </p:cNvPr>
          <p:cNvPicPr>
            <a:picLocks noChangeAspect="1"/>
          </p:cNvPicPr>
          <p:nvPr/>
        </p:nvPicPr>
        <p:blipFill>
          <a:blip r:embed="rId3"/>
          <a:stretch>
            <a:fillRect/>
          </a:stretch>
        </p:blipFill>
        <p:spPr>
          <a:xfrm>
            <a:off x="734028" y="1362075"/>
            <a:ext cx="10723943" cy="295061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Launch Site Locations</a:t>
            </a:r>
          </a:p>
        </p:txBody>
      </p:sp>
      <p:pic>
        <p:nvPicPr>
          <p:cNvPr id="6" name="Afbeelding 5">
            <a:extLst>
              <a:ext uri="{FF2B5EF4-FFF2-40B4-BE49-F238E27FC236}">
                <a16:creationId xmlns:a16="http://schemas.microsoft.com/office/drawing/2014/main" id="{38C9A97F-436A-4881-9490-F75067B82AD4}"/>
              </a:ext>
            </a:extLst>
          </p:cNvPr>
          <p:cNvPicPr>
            <a:picLocks noChangeAspect="1"/>
          </p:cNvPicPr>
          <p:nvPr/>
        </p:nvPicPr>
        <p:blipFill>
          <a:blip r:embed="rId3"/>
          <a:stretch>
            <a:fillRect/>
          </a:stretch>
        </p:blipFill>
        <p:spPr>
          <a:xfrm>
            <a:off x="770012" y="1391361"/>
            <a:ext cx="5325988" cy="3638550"/>
          </a:xfrm>
          <a:prstGeom prst="rect">
            <a:avLst/>
          </a:prstGeom>
        </p:spPr>
      </p:pic>
      <p:pic>
        <p:nvPicPr>
          <p:cNvPr id="8" name="Afbeelding 7">
            <a:extLst>
              <a:ext uri="{FF2B5EF4-FFF2-40B4-BE49-F238E27FC236}">
                <a16:creationId xmlns:a16="http://schemas.microsoft.com/office/drawing/2014/main" id="{40F21208-17A2-4450-8976-9B2E0525464B}"/>
              </a:ext>
            </a:extLst>
          </p:cNvPr>
          <p:cNvPicPr>
            <a:picLocks noChangeAspect="1"/>
          </p:cNvPicPr>
          <p:nvPr/>
        </p:nvPicPr>
        <p:blipFill>
          <a:blip r:embed="rId4"/>
          <a:stretch>
            <a:fillRect/>
          </a:stretch>
        </p:blipFill>
        <p:spPr>
          <a:xfrm>
            <a:off x="6209802" y="1391361"/>
            <a:ext cx="5075809" cy="3638550"/>
          </a:xfrm>
          <a:prstGeom prst="rect">
            <a:avLst/>
          </a:prstGeom>
        </p:spPr>
      </p:pic>
      <p:sp>
        <p:nvSpPr>
          <p:cNvPr id="9" name="Content Placeholder 2">
            <a:extLst>
              <a:ext uri="{FF2B5EF4-FFF2-40B4-BE49-F238E27FC236}">
                <a16:creationId xmlns:a16="http://schemas.microsoft.com/office/drawing/2014/main" id="{F52DF881-89E5-48B7-9B5E-1FB1169DB032}"/>
              </a:ext>
            </a:extLst>
          </p:cNvPr>
          <p:cNvSpPr txBox="1">
            <a:spLocks/>
          </p:cNvSpPr>
          <p:nvPr/>
        </p:nvSpPr>
        <p:spPr>
          <a:xfrm>
            <a:off x="734029" y="5131557"/>
            <a:ext cx="10687960" cy="11877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map on the left side is a global visualization of launch site locations in the United States, on the right is a zoomed visual of the sites in Florida (Orlando).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All Space X locations in the dataset are in the United States.</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All launch site location are near the ocean. </a:t>
            </a:r>
          </a:p>
          <a:p>
            <a:pPr>
              <a:lnSpc>
                <a:spcPct val="100000"/>
              </a:lnSpc>
              <a:spcBef>
                <a:spcPts val="0"/>
              </a:spcBef>
              <a:spcAft>
                <a:spcPts val="800"/>
              </a:spcAft>
              <a:buFont typeface="Wingdings" panose="05000000000000000000" pitchFamily="2" charset="2"/>
              <a:buChar char="§"/>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Color – Coded Launch Markers</a:t>
            </a:r>
          </a:p>
        </p:txBody>
      </p:sp>
      <p:sp>
        <p:nvSpPr>
          <p:cNvPr id="6" name="Content Placeholder 2">
            <a:extLst>
              <a:ext uri="{FF2B5EF4-FFF2-40B4-BE49-F238E27FC236}">
                <a16:creationId xmlns:a16="http://schemas.microsoft.com/office/drawing/2014/main" id="{6AA39349-121E-4856-B4DB-E8BB44010848}"/>
              </a:ext>
            </a:extLst>
          </p:cNvPr>
          <p:cNvSpPr txBox="1">
            <a:spLocks/>
          </p:cNvSpPr>
          <p:nvPr/>
        </p:nvSpPr>
        <p:spPr>
          <a:xfrm>
            <a:off x="734029" y="5131557"/>
            <a:ext cx="10687960" cy="1187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above is a visualization of a site including color coded launch markers.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With clicks on the map it displays green and red icons indicating successful and unsuccessful landings.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The map shows that launch site VAFB SLC – 4E has six failed and four successful landings.  </a:t>
            </a:r>
          </a:p>
          <a:p>
            <a:pPr>
              <a:lnSpc>
                <a:spcPct val="100000"/>
              </a:lnSpc>
              <a:spcBef>
                <a:spcPts val="0"/>
              </a:spcBef>
              <a:spcAft>
                <a:spcPts val="800"/>
              </a:spcAft>
              <a:buFont typeface="Wingdings" panose="05000000000000000000" pitchFamily="2" charset="2"/>
              <a:buChar char="§"/>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
        <p:nvSpPr>
          <p:cNvPr id="7" name="object 4">
            <a:extLst>
              <a:ext uri="{FF2B5EF4-FFF2-40B4-BE49-F238E27FC236}">
                <a16:creationId xmlns:a16="http://schemas.microsoft.com/office/drawing/2014/main" id="{A10F4C73-F35E-477D-A9A8-AE0801A0DCDF}"/>
              </a:ext>
            </a:extLst>
          </p:cNvPr>
          <p:cNvSpPr/>
          <p:nvPr/>
        </p:nvSpPr>
        <p:spPr>
          <a:xfrm>
            <a:off x="2083633" y="1394085"/>
            <a:ext cx="7060367" cy="362961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Key locations and Proximities</a:t>
            </a:r>
          </a:p>
        </p:txBody>
      </p:sp>
      <p:sp>
        <p:nvSpPr>
          <p:cNvPr id="6" name="Content Placeholder 2">
            <a:extLst>
              <a:ext uri="{FF2B5EF4-FFF2-40B4-BE49-F238E27FC236}">
                <a16:creationId xmlns:a16="http://schemas.microsoft.com/office/drawing/2014/main" id="{CC153356-8D41-4C5E-B132-1F150F603EF8}"/>
              </a:ext>
            </a:extLst>
          </p:cNvPr>
          <p:cNvSpPr txBox="1">
            <a:spLocks/>
          </p:cNvSpPr>
          <p:nvPr/>
        </p:nvSpPr>
        <p:spPr>
          <a:xfrm>
            <a:off x="734029" y="5036695"/>
            <a:ext cx="10687960" cy="1282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Observed that KSC LC-39A is a launch site that is close to a railway and close to the coastline. Supply transportation can take place by land via train. This launch site is also close to a highway for human and supply transports. In general launch sites are far away form cities so failure launches can safely land in the sea and not in populated areas. </a:t>
            </a: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4" name="Afbeelding 3">
            <a:extLst>
              <a:ext uri="{FF2B5EF4-FFF2-40B4-BE49-F238E27FC236}">
                <a16:creationId xmlns:a16="http://schemas.microsoft.com/office/drawing/2014/main" id="{501D96DD-80CC-49AC-B383-1DDC19E06952}"/>
              </a:ext>
            </a:extLst>
          </p:cNvPr>
          <p:cNvPicPr>
            <a:picLocks noChangeAspect="1"/>
          </p:cNvPicPr>
          <p:nvPr/>
        </p:nvPicPr>
        <p:blipFill>
          <a:blip r:embed="rId3"/>
          <a:stretch>
            <a:fillRect/>
          </a:stretch>
        </p:blipFill>
        <p:spPr>
          <a:xfrm>
            <a:off x="884421" y="1628895"/>
            <a:ext cx="5006714" cy="3162924"/>
          </a:xfrm>
          <a:prstGeom prst="rect">
            <a:avLst/>
          </a:prstGeom>
        </p:spPr>
      </p:pic>
      <p:pic>
        <p:nvPicPr>
          <p:cNvPr id="9" name="Afbeelding 8">
            <a:extLst>
              <a:ext uri="{FF2B5EF4-FFF2-40B4-BE49-F238E27FC236}">
                <a16:creationId xmlns:a16="http://schemas.microsoft.com/office/drawing/2014/main" id="{96CFF181-938E-4714-972C-6347CAE18FBB}"/>
              </a:ext>
            </a:extLst>
          </p:cNvPr>
          <p:cNvPicPr>
            <a:picLocks noChangeAspect="1"/>
          </p:cNvPicPr>
          <p:nvPr/>
        </p:nvPicPr>
        <p:blipFill>
          <a:blip r:embed="rId4"/>
          <a:stretch>
            <a:fillRect/>
          </a:stretch>
        </p:blipFill>
        <p:spPr>
          <a:xfrm>
            <a:off x="6768920" y="1612922"/>
            <a:ext cx="2618773" cy="1597435"/>
          </a:xfrm>
          <a:prstGeom prst="rect">
            <a:avLst/>
          </a:prstGeom>
        </p:spPr>
      </p:pic>
      <p:pic>
        <p:nvPicPr>
          <p:cNvPr id="11" name="Afbeelding 10">
            <a:extLst>
              <a:ext uri="{FF2B5EF4-FFF2-40B4-BE49-F238E27FC236}">
                <a16:creationId xmlns:a16="http://schemas.microsoft.com/office/drawing/2014/main" id="{75A2A327-A00E-4284-8D2F-C148D7D3C4B6}"/>
              </a:ext>
            </a:extLst>
          </p:cNvPr>
          <p:cNvPicPr>
            <a:picLocks noChangeAspect="1"/>
          </p:cNvPicPr>
          <p:nvPr/>
        </p:nvPicPr>
        <p:blipFill>
          <a:blip r:embed="rId5"/>
          <a:stretch>
            <a:fillRect/>
          </a:stretch>
        </p:blipFill>
        <p:spPr>
          <a:xfrm>
            <a:off x="6116477" y="3210356"/>
            <a:ext cx="4200525" cy="159743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err="1">
                <a:solidFill>
                  <a:srgbClr val="0B49CB"/>
                </a:solidFill>
                <a:latin typeface="Abadi"/>
              </a:rPr>
              <a:t>Succesful</a:t>
            </a:r>
            <a:r>
              <a:rPr lang="en-US" sz="2500" dirty="0">
                <a:solidFill>
                  <a:srgbClr val="0B49CB"/>
                </a:solidFill>
                <a:latin typeface="Abadi"/>
              </a:rPr>
              <a:t> Launches of all Launch Sies</a:t>
            </a:r>
          </a:p>
        </p:txBody>
      </p:sp>
      <p:sp>
        <p:nvSpPr>
          <p:cNvPr id="6" name="Content Placeholder 2">
            <a:extLst>
              <a:ext uri="{FF2B5EF4-FFF2-40B4-BE49-F238E27FC236}">
                <a16:creationId xmlns:a16="http://schemas.microsoft.com/office/drawing/2014/main" id="{D0268EF1-740E-1D69-FB7F-82FF6625F16D}"/>
              </a:ext>
            </a:extLst>
          </p:cNvPr>
          <p:cNvSpPr txBox="1">
            <a:spLocks/>
          </p:cNvSpPr>
          <p:nvPr/>
        </p:nvSpPr>
        <p:spPr>
          <a:xfrm>
            <a:off x="734029" y="5036695"/>
            <a:ext cx="10687960" cy="1282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Observed that KSC LC-39A had with (41%) the most successful launches from all launch sites. </a:t>
            </a: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
        <p:nvSpPr>
          <p:cNvPr id="9" name="object 4">
            <a:extLst>
              <a:ext uri="{FF2B5EF4-FFF2-40B4-BE49-F238E27FC236}">
                <a16:creationId xmlns:a16="http://schemas.microsoft.com/office/drawing/2014/main" id="{B8FDD0FF-9058-1213-9728-C44032B102EA}"/>
              </a:ext>
            </a:extLst>
          </p:cNvPr>
          <p:cNvSpPr/>
          <p:nvPr/>
        </p:nvSpPr>
        <p:spPr>
          <a:xfrm>
            <a:off x="3972393" y="1618938"/>
            <a:ext cx="3102964" cy="2886006"/>
          </a:xfrm>
          <a:prstGeom prst="rect">
            <a:avLst/>
          </a:prstGeom>
          <a:blipFill>
            <a:blip r:embed="rId3" cstate="print"/>
            <a:stretch>
              <a:fillRect/>
            </a:stretch>
          </a:blipFill>
        </p:spPr>
        <p:txBody>
          <a:bodyPr wrap="square" lIns="0" tIns="0" rIns="0" bIns="0" rtlCol="0"/>
          <a:lstStyle/>
          <a:p>
            <a:endParaRPr dirty="0"/>
          </a:p>
        </p:txBody>
      </p:sp>
      <p:sp>
        <p:nvSpPr>
          <p:cNvPr id="10" name="object 5">
            <a:extLst>
              <a:ext uri="{FF2B5EF4-FFF2-40B4-BE49-F238E27FC236}">
                <a16:creationId xmlns:a16="http://schemas.microsoft.com/office/drawing/2014/main" id="{D70E0BB2-0FAC-7ACD-BA6C-6155C4E2D84F}"/>
              </a:ext>
            </a:extLst>
          </p:cNvPr>
          <p:cNvSpPr/>
          <p:nvPr/>
        </p:nvSpPr>
        <p:spPr>
          <a:xfrm>
            <a:off x="7661213" y="3648947"/>
            <a:ext cx="1407837" cy="85599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4007"/>
            <a:ext cx="10530113" cy="4511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Project background and context</a:t>
            </a:r>
          </a:p>
          <a:p>
            <a:pPr marL="0" indent="0">
              <a:lnSpc>
                <a:spcPct val="110000"/>
              </a:lnSpc>
              <a:spcAft>
                <a:spcPts val="800"/>
              </a:spcAft>
              <a:buNone/>
            </a:pPr>
            <a:r>
              <a:rPr lang="en-GB" sz="1900" dirty="0" err="1">
                <a:solidFill>
                  <a:srgbClr val="000000"/>
                </a:solidFill>
                <a:latin typeface="Calibri" panose="020F0502020204030204" pitchFamily="34" charset="0"/>
                <a:cs typeface="Arial" panose="020B0604020202020204" pitchFamily="34" charset="0"/>
              </a:rPr>
              <a:t>Space_X</a:t>
            </a:r>
            <a:r>
              <a:rPr lang="en-GB" sz="1900" dirty="0">
                <a:solidFill>
                  <a:srgbClr val="000000"/>
                </a:solidFill>
                <a:latin typeface="Calibri" panose="020F0502020204030204" pitchFamily="34" charset="0"/>
                <a:cs typeface="Arial" panose="020B0604020202020204" pitchFamily="34" charset="0"/>
              </a:rPr>
              <a:t> advertises Falcon 9 rocket launches on its website, with a cost of 62 million dollars; other providers cost upward of 165 million dollars each, much of the savings is because SpaceX can reuse the first stage.  </a:t>
            </a:r>
          </a:p>
          <a:p>
            <a:pPr marL="0" indent="0">
              <a:lnSpc>
                <a:spcPct val="110000"/>
              </a:lnSpc>
              <a:spcAft>
                <a:spcPts val="800"/>
              </a:spcAft>
              <a:buNone/>
            </a:pPr>
            <a:r>
              <a:rPr lang="en-GB" sz="1900" dirty="0" err="1">
                <a:solidFill>
                  <a:srgbClr val="000000"/>
                </a:solidFill>
                <a:latin typeface="Calibri" panose="020F0502020204030204" pitchFamily="34" charset="0"/>
                <a:cs typeface="Arial" panose="020B0604020202020204" pitchFamily="34" charset="0"/>
              </a:rPr>
              <a:t>Space_N</a:t>
            </a:r>
            <a:r>
              <a:rPr lang="en-GB" sz="1900" dirty="0">
                <a:solidFill>
                  <a:srgbClr val="000000"/>
                </a:solidFill>
                <a:latin typeface="Calibri" panose="020F0502020204030204" pitchFamily="34" charset="0"/>
                <a:cs typeface="Arial" panose="020B0604020202020204" pitchFamily="34" charset="0"/>
              </a:rPr>
              <a:t> wants to  determine if the Falcon 9 first stage will land successfully assuming that we can determine the cost of a launch. This information can be used if an alternate company wants to bid against SpaceX for a rocket launch.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Problems statement </a:t>
            </a:r>
          </a:p>
          <a:p>
            <a:pPr marL="0" indent="0">
              <a:lnSpc>
                <a:spcPct val="100000"/>
              </a:lnSpc>
              <a:spcBef>
                <a:spcPts val="1400"/>
              </a:spcBef>
              <a:buNone/>
            </a:pPr>
            <a:r>
              <a:rPr lang="en-US" sz="1800" i="1" dirty="0">
                <a:solidFill>
                  <a:srgbClr val="000000"/>
                </a:solidFill>
                <a:latin typeface="Calibri" panose="020F0502020204030204" pitchFamily="34" charset="0"/>
                <a:cs typeface="Arial" panose="020B0604020202020204" pitchFamily="34" charset="0"/>
              </a:rPr>
              <a:t>Can </a:t>
            </a:r>
            <a:r>
              <a:rPr lang="en-GB" sz="1800" i="1" dirty="0">
                <a:solidFill>
                  <a:srgbClr val="000000"/>
                </a:solidFill>
                <a:latin typeface="Calibri" panose="020F0502020204030204" pitchFamily="34" charset="0"/>
                <a:cs typeface="Arial" panose="020B0604020202020204" pitchFamily="34" charset="0"/>
              </a:rPr>
              <a:t>Space_N make use of data from available resources to train machine learning models that can predict a successful launch and recovered landing of the first stage. </a:t>
            </a:r>
            <a:endParaRPr lang="en-US" sz="1800" i="1" dirty="0">
              <a:solidFill>
                <a:srgbClr val="000000"/>
              </a:solidFill>
              <a:latin typeface="Calibri" panose="020F0502020204030204" pitchFamily="34" charset="0"/>
              <a:cs typeface="Arial" panose="020B0604020202020204" pitchFamily="34" charset="0"/>
            </a:endParaRPr>
          </a:p>
        </p:txBody>
      </p:sp>
      <p:sp>
        <p:nvSpPr>
          <p:cNvPr id="11" name="Rechthoek 10">
            <a:extLst>
              <a:ext uri="{FF2B5EF4-FFF2-40B4-BE49-F238E27FC236}">
                <a16:creationId xmlns:a16="http://schemas.microsoft.com/office/drawing/2014/main" id="{B0320BB7-DA9F-4561-891A-EEE4D4D38E51}"/>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Highest </a:t>
            </a:r>
            <a:r>
              <a:rPr lang="en-US" sz="2500" dirty="0" err="1">
                <a:solidFill>
                  <a:srgbClr val="0B49CB"/>
                </a:solidFill>
                <a:latin typeface="Abadi"/>
              </a:rPr>
              <a:t>Succes</a:t>
            </a:r>
            <a:r>
              <a:rPr lang="en-US" sz="2500" dirty="0">
                <a:solidFill>
                  <a:srgbClr val="0B49CB"/>
                </a:solidFill>
                <a:latin typeface="Abadi"/>
              </a:rPr>
              <a:t> rate of </a:t>
            </a:r>
            <a:r>
              <a:rPr lang="en-US" sz="2500" dirty="0" err="1">
                <a:solidFill>
                  <a:srgbClr val="0B49CB"/>
                </a:solidFill>
                <a:latin typeface="Abadi"/>
              </a:rPr>
              <a:t>Lauch</a:t>
            </a:r>
            <a:r>
              <a:rPr lang="en-US" sz="2500" dirty="0">
                <a:solidFill>
                  <a:srgbClr val="0B49CB"/>
                </a:solidFill>
                <a:latin typeface="Abadi"/>
              </a:rPr>
              <a:t> Site</a:t>
            </a:r>
          </a:p>
        </p:txBody>
      </p:sp>
      <p:sp>
        <p:nvSpPr>
          <p:cNvPr id="6" name="Content Placeholder 2">
            <a:extLst>
              <a:ext uri="{FF2B5EF4-FFF2-40B4-BE49-F238E27FC236}">
                <a16:creationId xmlns:a16="http://schemas.microsoft.com/office/drawing/2014/main" id="{487B026D-7B3A-6ED7-F6D9-B46B0E26C420}"/>
              </a:ext>
            </a:extLst>
          </p:cNvPr>
          <p:cNvSpPr txBox="1">
            <a:spLocks/>
          </p:cNvSpPr>
          <p:nvPr/>
        </p:nvSpPr>
        <p:spPr>
          <a:xfrm>
            <a:off x="734029" y="5036695"/>
            <a:ext cx="10687960" cy="1282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A close observation shows that launch site </a:t>
            </a:r>
            <a:r>
              <a:rPr lang="en-US" sz="1400" b="1" dirty="0">
                <a:solidFill>
                  <a:srgbClr val="000000"/>
                </a:solidFill>
                <a:latin typeface="Calibri" panose="020F0502020204030204" pitchFamily="34" charset="0"/>
                <a:cs typeface="Arial" panose="020B0604020202020204" pitchFamily="34" charset="0"/>
              </a:rPr>
              <a:t>KSC LC – 39A </a:t>
            </a:r>
            <a:r>
              <a:rPr lang="en-US" sz="1400" dirty="0">
                <a:solidFill>
                  <a:srgbClr val="000000"/>
                </a:solidFill>
                <a:latin typeface="Calibri" panose="020F0502020204030204" pitchFamily="34" charset="0"/>
                <a:cs typeface="Arial" panose="020B0604020202020204" pitchFamily="34" charset="0"/>
              </a:rPr>
              <a:t>achieved a success of 76.9% and a failure rate of 23.1%.</a:t>
            </a:r>
            <a:endParaRPr lang="en-US" sz="1400" b="1"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
        <p:nvSpPr>
          <p:cNvPr id="7" name="object 4">
            <a:extLst>
              <a:ext uri="{FF2B5EF4-FFF2-40B4-BE49-F238E27FC236}">
                <a16:creationId xmlns:a16="http://schemas.microsoft.com/office/drawing/2014/main" id="{A1CB6E67-A018-295B-8967-1A5BA4364EE2}"/>
              </a:ext>
            </a:extLst>
          </p:cNvPr>
          <p:cNvSpPr/>
          <p:nvPr/>
        </p:nvSpPr>
        <p:spPr>
          <a:xfrm>
            <a:off x="4362138" y="1776703"/>
            <a:ext cx="2705324" cy="2735336"/>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43C60E0C-AD43-668B-9724-E25FFE9F8081}"/>
              </a:ext>
            </a:extLst>
          </p:cNvPr>
          <p:cNvSpPr/>
          <p:nvPr/>
        </p:nvSpPr>
        <p:spPr>
          <a:xfrm>
            <a:off x="7706869" y="4207239"/>
            <a:ext cx="324611" cy="304800"/>
          </a:xfrm>
          <a:prstGeom prst="rect">
            <a:avLst/>
          </a:prstGeom>
          <a:blipFill>
            <a:blip r:embed="rId4"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DFE7DE96-50F4-D592-403F-64BD480EA011}"/>
              </a:ext>
            </a:extLst>
          </p:cNvPr>
          <p:cNvSpPr/>
          <p:nvPr/>
        </p:nvSpPr>
        <p:spPr>
          <a:xfrm>
            <a:off x="795678" y="1668905"/>
            <a:ext cx="3401568" cy="1524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err="1">
                <a:solidFill>
                  <a:srgbClr val="0B49CB"/>
                </a:solidFill>
                <a:latin typeface="Abadi"/>
              </a:rPr>
              <a:t>Paylaod</a:t>
            </a:r>
            <a:r>
              <a:rPr lang="en-US" sz="2500" dirty="0">
                <a:solidFill>
                  <a:srgbClr val="0B49CB"/>
                </a:solidFill>
                <a:latin typeface="Abadi"/>
              </a:rPr>
              <a:t> Mass vs </a:t>
            </a:r>
            <a:r>
              <a:rPr lang="en-US" sz="2500" dirty="0" err="1">
                <a:solidFill>
                  <a:srgbClr val="0B49CB"/>
                </a:solidFill>
                <a:latin typeface="Abadi"/>
              </a:rPr>
              <a:t>Succes</a:t>
            </a:r>
            <a:r>
              <a:rPr lang="en-US" sz="2500" dirty="0">
                <a:solidFill>
                  <a:srgbClr val="0B49CB"/>
                </a:solidFill>
                <a:latin typeface="Abadi"/>
              </a:rPr>
              <a:t> vs. Booster Version Category</a:t>
            </a:r>
          </a:p>
        </p:txBody>
      </p:sp>
      <p:sp>
        <p:nvSpPr>
          <p:cNvPr id="6" name="object 4">
            <a:extLst>
              <a:ext uri="{FF2B5EF4-FFF2-40B4-BE49-F238E27FC236}">
                <a16:creationId xmlns:a16="http://schemas.microsoft.com/office/drawing/2014/main" id="{35B63B58-C560-B935-6D81-E8B10CC7457B}"/>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
        <p:nvSpPr>
          <p:cNvPr id="7" name="Content Placeholder 2">
            <a:extLst>
              <a:ext uri="{FF2B5EF4-FFF2-40B4-BE49-F238E27FC236}">
                <a16:creationId xmlns:a16="http://schemas.microsoft.com/office/drawing/2014/main" id="{899A9182-FF17-FED1-DD5E-05217107B36C}"/>
              </a:ext>
            </a:extLst>
          </p:cNvPr>
          <p:cNvSpPr txBox="1">
            <a:spLocks/>
          </p:cNvSpPr>
          <p:nvPr/>
        </p:nvSpPr>
        <p:spPr>
          <a:xfrm>
            <a:off x="734029" y="5036695"/>
            <a:ext cx="10687960" cy="1282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Scatter Plot shows the relationship between Payload Mass, Success Rate and the Booster Version. Observe that the Success Rate of low weighted Payload is high compared to Booster Versions with a heavy weighted Payload. </a:t>
            </a: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Predictive Analysis (Classification)</a:t>
            </a:r>
            <a:endParaRPr lang="en-US" sz="2500" dirty="0">
              <a:solidFill>
                <a:srgbClr val="0B49CB"/>
              </a:solidFill>
            </a:endParaRPr>
          </a:p>
        </p:txBody>
      </p:sp>
      <p:sp>
        <p:nvSpPr>
          <p:cNvPr id="6" name="Content Placeholder 2">
            <a:extLst>
              <a:ext uri="{FF2B5EF4-FFF2-40B4-BE49-F238E27FC236}">
                <a16:creationId xmlns:a16="http://schemas.microsoft.com/office/drawing/2014/main" id="{16138CAB-915C-EB4E-174C-CE0B34E1E6DD}"/>
              </a:ext>
            </a:extLst>
          </p:cNvPr>
          <p:cNvSpPr txBox="1">
            <a:spLocks/>
          </p:cNvSpPr>
          <p:nvPr/>
        </p:nvSpPr>
        <p:spPr>
          <a:xfrm>
            <a:off x="734029" y="1484027"/>
            <a:ext cx="10687960" cy="48353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2" name="Picture 2">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1820962" y="1484027"/>
            <a:ext cx="8690443" cy="3605740"/>
          </a:xfrm>
          <a:prstGeom prst="rect">
            <a:avLst/>
          </a:prstGeom>
        </p:spPr>
      </p:pic>
      <p:sp>
        <p:nvSpPr>
          <p:cNvPr id="3" name="Content Placeholder 2">
            <a:extLst>
              <a:ext uri="{FF2B5EF4-FFF2-40B4-BE49-F238E27FC236}">
                <a16:creationId xmlns:a16="http://schemas.microsoft.com/office/drawing/2014/main" id="{DE27D601-EB3E-BB95-DC84-7DAA84EACF37}"/>
              </a:ext>
            </a:extLst>
          </p:cNvPr>
          <p:cNvSpPr txBox="1">
            <a:spLocks/>
          </p:cNvSpPr>
          <p:nvPr/>
        </p:nvSpPr>
        <p:spPr>
          <a:xfrm>
            <a:off x="734029" y="5089767"/>
            <a:ext cx="10687960" cy="1229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There where four classification models analyzed; KNN, Decision Tree, Logistic Regression and Support Vector Machine. The Decision Tree classifier is the model with the highest (predictive) accuracy.</a:t>
            </a: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Confusion Matrix</a:t>
            </a:r>
            <a:endParaRPr lang="en-US" sz="2500" dirty="0">
              <a:solidFill>
                <a:srgbClr val="0B49CB"/>
              </a:solidFill>
            </a:endParaRPr>
          </a:p>
        </p:txBody>
      </p:sp>
      <p:sp>
        <p:nvSpPr>
          <p:cNvPr id="6" name="Content Placeholder 2">
            <a:extLst>
              <a:ext uri="{FF2B5EF4-FFF2-40B4-BE49-F238E27FC236}">
                <a16:creationId xmlns:a16="http://schemas.microsoft.com/office/drawing/2014/main" id="{137D5CDA-3CCE-FA25-7A87-6A04EF1C27FD}"/>
              </a:ext>
            </a:extLst>
          </p:cNvPr>
          <p:cNvSpPr txBox="1">
            <a:spLocks/>
          </p:cNvSpPr>
          <p:nvPr/>
        </p:nvSpPr>
        <p:spPr>
          <a:xfrm>
            <a:off x="734029" y="5036695"/>
            <a:ext cx="10687960" cy="1282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Confusion Matrix shows that when the Decision Tree classifier is used to predict. The classifier shows a clear differentiation between predicted classes.  The matrix show three false positives that could lead to a error in predictions, because unsuccessful landings could be treated and marked as successful landings. </a:t>
            </a: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2"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3694986" y="1435723"/>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Conclusions</a:t>
            </a:r>
            <a:endParaRPr lang="en-US" sz="2500" dirty="0">
              <a:solidFill>
                <a:srgbClr val="0B49CB"/>
              </a:solidFill>
            </a:endParaRPr>
          </a:p>
        </p:txBody>
      </p:sp>
      <p:sp>
        <p:nvSpPr>
          <p:cNvPr id="3" name="Content Placeholder 2">
            <a:extLst>
              <a:ext uri="{FF2B5EF4-FFF2-40B4-BE49-F238E27FC236}">
                <a16:creationId xmlns:a16="http://schemas.microsoft.com/office/drawing/2014/main" id="{70576D4B-81B8-2A47-DF86-EDB1C6EA126A}"/>
              </a:ext>
            </a:extLst>
          </p:cNvPr>
          <p:cNvSpPr txBox="1">
            <a:spLocks/>
          </p:cNvSpPr>
          <p:nvPr/>
        </p:nvSpPr>
        <p:spPr>
          <a:xfrm>
            <a:off x="932543" y="1866157"/>
            <a:ext cx="10326914" cy="38505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mn-lt"/>
              </a:rPr>
              <a:t>After completing the Data Science journey the following conclusion can be drawn. 	</a:t>
            </a:r>
          </a:p>
          <a:p>
            <a:pPr>
              <a:lnSpc>
                <a:spcPct val="100000"/>
              </a:lnSpc>
              <a:spcBef>
                <a:spcPts val="1400"/>
              </a:spcBef>
              <a:buFont typeface="Wingdings" panose="05000000000000000000" pitchFamily="2" charset="2"/>
              <a:buChar char="§"/>
            </a:pPr>
            <a:r>
              <a:rPr lang="en-US" sz="1600" dirty="0">
                <a:solidFill>
                  <a:schemeClr val="accent3">
                    <a:lumMod val="25000"/>
                  </a:schemeClr>
                </a:solidFill>
                <a:latin typeface="+mn-lt"/>
              </a:rPr>
              <a:t>The flight analysis show that when the number of flights increases the effect is a greater success rate for that launch site. </a:t>
            </a:r>
          </a:p>
          <a:p>
            <a:pPr>
              <a:lnSpc>
                <a:spcPct val="100000"/>
              </a:lnSpc>
              <a:spcBef>
                <a:spcPts val="1400"/>
              </a:spcBef>
              <a:buFont typeface="Wingdings" panose="05000000000000000000" pitchFamily="2" charset="2"/>
              <a:buChar char="§"/>
            </a:pPr>
            <a:r>
              <a:rPr lang="en-US" sz="1600" dirty="0">
                <a:solidFill>
                  <a:schemeClr val="accent3">
                    <a:lumMod val="25000"/>
                  </a:schemeClr>
                </a:solidFill>
                <a:latin typeface="+mn-lt"/>
              </a:rPr>
              <a:t>The Success Rate of Space X launches increased in the period 2013 till 2020.</a:t>
            </a:r>
          </a:p>
          <a:p>
            <a:pPr>
              <a:lnSpc>
                <a:spcPct val="100000"/>
              </a:lnSpc>
              <a:spcBef>
                <a:spcPts val="1400"/>
              </a:spcBef>
              <a:buFont typeface="Wingdings" panose="05000000000000000000" pitchFamily="2" charset="2"/>
              <a:buChar char="§"/>
            </a:pPr>
            <a:r>
              <a:rPr lang="en-US" sz="1600" dirty="0">
                <a:solidFill>
                  <a:schemeClr val="accent3">
                    <a:lumMod val="25000"/>
                  </a:schemeClr>
                </a:solidFill>
                <a:latin typeface="+mn-lt"/>
              </a:rPr>
              <a:t>The Orbits with the highest Success Rate are;  VLEO, GEO, HEO, SSO, ES-L1. </a:t>
            </a:r>
          </a:p>
          <a:p>
            <a:pPr>
              <a:lnSpc>
                <a:spcPct val="100000"/>
              </a:lnSpc>
              <a:spcBef>
                <a:spcPts val="1400"/>
              </a:spcBef>
              <a:buFont typeface="Wingdings" panose="05000000000000000000" pitchFamily="2" charset="2"/>
              <a:buChar char="§"/>
            </a:pPr>
            <a:r>
              <a:rPr lang="en-US" sz="1600" dirty="0">
                <a:solidFill>
                  <a:schemeClr val="accent3">
                    <a:lumMod val="25000"/>
                  </a:schemeClr>
                </a:solidFill>
                <a:latin typeface="+mn-lt"/>
              </a:rPr>
              <a:t>Launch Site: KSC LC-39 A has the most success launches compared to all sites. </a:t>
            </a:r>
          </a:p>
          <a:p>
            <a:pPr>
              <a:lnSpc>
                <a:spcPct val="100000"/>
              </a:lnSpc>
              <a:spcBef>
                <a:spcPts val="1400"/>
              </a:spcBef>
              <a:buFont typeface="Wingdings" panose="05000000000000000000" pitchFamily="2" charset="2"/>
              <a:buChar char="§"/>
            </a:pPr>
            <a:r>
              <a:rPr lang="en-US" sz="1600" dirty="0">
                <a:solidFill>
                  <a:schemeClr val="accent3">
                    <a:lumMod val="25000"/>
                  </a:schemeClr>
                </a:solidFill>
                <a:latin typeface="+mn-lt"/>
              </a:rPr>
              <a:t>The Decision Tree Classifier is the best performing machine learning algorithm. 							        </a:t>
            </a:r>
          </a:p>
          <a:p>
            <a:pPr>
              <a:lnSpc>
                <a:spcPct val="100000"/>
              </a:lnSpc>
              <a:spcBef>
                <a:spcPts val="1400"/>
              </a:spcBef>
              <a:buFont typeface="Wingdings" panose="05000000000000000000" pitchFamily="2" charset="2"/>
              <a:buChar char="§"/>
            </a:pPr>
            <a:endParaRPr lang="en-US" sz="1600" dirty="0">
              <a:solidFill>
                <a:schemeClr val="accent3">
                  <a:lumMod val="25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9134"/>
            <a:ext cx="10687961" cy="500021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600" b="1" dirty="0">
                <a:solidFill>
                  <a:srgbClr val="000000"/>
                </a:solidFill>
                <a:latin typeface="Calibri" panose="020F0502020204030204" pitchFamily="34" charset="0"/>
                <a:cs typeface="Arial" panose="020B0604020202020204" pitchFamily="34" charset="0"/>
              </a:rPr>
              <a:t>A. Data collection methodology:</a:t>
            </a:r>
          </a:p>
          <a:p>
            <a:pPr marL="0" lvl="1" indent="0">
              <a:lnSpc>
                <a:spcPct val="120000"/>
              </a:lnSpc>
              <a:spcBef>
                <a:spcPts val="1400"/>
              </a:spcBef>
              <a:buNone/>
            </a:pPr>
            <a:r>
              <a:rPr lang="en-US" sz="7200" dirty="0">
                <a:solidFill>
                  <a:srgbClr val="000000"/>
                </a:solidFill>
                <a:latin typeface="Calibri" panose="020F0502020204030204" pitchFamily="34" charset="0"/>
                <a:cs typeface="Arial" panose="020B0604020202020204" pitchFamily="34" charset="0"/>
              </a:rPr>
              <a:t>Data was collected from two public resources Space X public API and Wikipedia.</a:t>
            </a:r>
          </a:p>
          <a:p>
            <a:pPr marL="0" indent="0">
              <a:lnSpc>
                <a:spcPct val="120000"/>
              </a:lnSpc>
              <a:spcBef>
                <a:spcPts val="1400"/>
              </a:spcBef>
              <a:buNone/>
            </a:pPr>
            <a:r>
              <a:rPr lang="en-US" sz="7600" b="1" dirty="0">
                <a:solidFill>
                  <a:srgbClr val="000000"/>
                </a:solidFill>
                <a:latin typeface="Calibri" panose="020F0502020204030204" pitchFamily="34" charset="0"/>
                <a:cs typeface="Arial" panose="020B0604020202020204" pitchFamily="34" charset="0"/>
              </a:rPr>
              <a:t>B. Performed data wrangling:</a:t>
            </a:r>
          </a:p>
          <a:p>
            <a:pPr marL="0" indent="0">
              <a:lnSpc>
                <a:spcPct val="120000"/>
              </a:lnSpc>
              <a:spcBef>
                <a:spcPts val="1400"/>
              </a:spcBef>
              <a:buNone/>
            </a:pPr>
            <a:r>
              <a:rPr lang="en-US" sz="7200" dirty="0">
                <a:solidFill>
                  <a:srgbClr val="000000"/>
                </a:solidFill>
                <a:latin typeface="Calibri" panose="020F0502020204030204" pitchFamily="34" charset="0"/>
                <a:cs typeface="Arial" panose="020B0604020202020204" pitchFamily="34" charset="0"/>
              </a:rPr>
              <a:t>Transformed data from categorical to binary variables to classify successful and unsuccessful Space X landings.  </a:t>
            </a:r>
          </a:p>
          <a:p>
            <a:pPr marL="0" indent="0">
              <a:lnSpc>
                <a:spcPct val="120000"/>
              </a:lnSpc>
              <a:spcBef>
                <a:spcPts val="1400"/>
              </a:spcBef>
              <a:buNone/>
            </a:pPr>
            <a:r>
              <a:rPr lang="en-US" sz="7600" b="1" dirty="0">
                <a:solidFill>
                  <a:srgbClr val="000000"/>
                </a:solidFill>
                <a:latin typeface="Calibri" panose="020F0502020204030204" pitchFamily="34" charset="0"/>
                <a:cs typeface="Arial" panose="020B0604020202020204" pitchFamily="34" charset="0"/>
              </a:rPr>
              <a:t>C. Performed exploratory data analysis (EDA) using visualization and SQL:</a:t>
            </a:r>
          </a:p>
          <a:p>
            <a:pPr marL="0" indent="0">
              <a:lnSpc>
                <a:spcPct val="120000"/>
              </a:lnSpc>
              <a:spcBef>
                <a:spcPts val="1400"/>
              </a:spcBef>
              <a:buNone/>
            </a:pPr>
            <a:r>
              <a:rPr lang="en-US" sz="7200" dirty="0">
                <a:solidFill>
                  <a:srgbClr val="000000"/>
                </a:solidFill>
                <a:latin typeface="Calibri" panose="020F0502020204030204" pitchFamily="34" charset="0"/>
                <a:cs typeface="Arial" panose="020B0604020202020204" pitchFamily="34" charset="0"/>
              </a:rPr>
              <a:t>Used IBM Watson Studio DB2 cloud service to set up a Database.  Created a Python integration and queried  tables from database with Structured Query Language to draw insights. </a:t>
            </a:r>
          </a:p>
          <a:p>
            <a:pPr marL="0" indent="0">
              <a:lnSpc>
                <a:spcPct val="120000"/>
              </a:lnSpc>
              <a:spcBef>
                <a:spcPts val="1400"/>
              </a:spcBef>
              <a:buNone/>
            </a:pPr>
            <a:r>
              <a:rPr lang="en-US" sz="7600" b="1" dirty="0">
                <a:solidFill>
                  <a:srgbClr val="000000"/>
                </a:solidFill>
                <a:latin typeface="Calibri" panose="020F0502020204030204" pitchFamily="34" charset="0"/>
                <a:cs typeface="Arial" panose="020B0604020202020204" pitchFamily="34" charset="0"/>
              </a:rPr>
              <a:t>D. Perform interactive visual analytics using Folium: </a:t>
            </a:r>
          </a:p>
          <a:p>
            <a:pPr marL="0" indent="0">
              <a:lnSpc>
                <a:spcPct val="120000"/>
              </a:lnSpc>
              <a:spcBef>
                <a:spcPts val="1400"/>
              </a:spcBef>
              <a:buNone/>
            </a:pPr>
            <a:r>
              <a:rPr lang="en-US" sz="7200" dirty="0">
                <a:solidFill>
                  <a:srgbClr val="000000"/>
                </a:solidFill>
                <a:latin typeface="Calibri" panose="020F0502020204030204" pitchFamily="34" charset="0"/>
                <a:cs typeface="Arial" panose="020B0604020202020204" pitchFamily="34" charset="0"/>
              </a:rPr>
              <a:t>Folium is a library in Python that helped visualize Space X launch sites and key location.</a:t>
            </a:r>
          </a:p>
          <a:p>
            <a:pPr marL="0" indent="0">
              <a:lnSpc>
                <a:spcPct val="120000"/>
              </a:lnSpc>
              <a:spcBef>
                <a:spcPts val="1400"/>
              </a:spcBef>
              <a:buNone/>
            </a:pPr>
            <a:r>
              <a:rPr lang="en-US" sz="7600" b="1" dirty="0">
                <a:solidFill>
                  <a:srgbClr val="000000"/>
                </a:solidFill>
                <a:latin typeface="Calibri" panose="020F0502020204030204" pitchFamily="34" charset="0"/>
                <a:cs typeface="Arial" panose="020B0604020202020204" pitchFamily="34" charset="0"/>
              </a:rPr>
              <a:t>E. Performed predictive analysis using classification models</a:t>
            </a:r>
          </a:p>
          <a:p>
            <a:pPr marL="0" lvl="1" indent="0">
              <a:lnSpc>
                <a:spcPct val="120000"/>
              </a:lnSpc>
              <a:spcBef>
                <a:spcPts val="1400"/>
              </a:spcBef>
              <a:buNone/>
            </a:pPr>
            <a:r>
              <a:rPr lang="en-US" sz="7200" dirty="0">
                <a:solidFill>
                  <a:srgbClr val="000000"/>
                </a:solidFill>
                <a:latin typeface="Calibri" panose="020F0502020204030204" pitchFamily="34" charset="0"/>
                <a:cs typeface="Arial" panose="020B0604020202020204" pitchFamily="34" charset="0"/>
              </a:rPr>
              <a:t>Applied Logistic Regression, Support Vector Machine, Decision Tree and KNN, achieved increased machine learning model performance with Grid-Search.</a:t>
            </a:r>
          </a:p>
          <a:p>
            <a:pPr marL="0" indent="0">
              <a:lnSpc>
                <a:spcPct val="120000"/>
              </a:lnSpc>
              <a:spcBef>
                <a:spcPts val="1400"/>
              </a:spcBef>
              <a:buNone/>
            </a:pPr>
            <a:endParaRPr lang="en-US" sz="5500" b="1" dirty="0">
              <a:solidFill>
                <a:srgbClr val="000000"/>
              </a:solidFill>
              <a:latin typeface="Calibri" panose="020F050202020403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Rechthoek 4">
            <a:extLst>
              <a:ext uri="{FF2B5EF4-FFF2-40B4-BE49-F238E27FC236}">
                <a16:creationId xmlns:a16="http://schemas.microsoft.com/office/drawing/2014/main" id="{55592804-4B33-45D9-92CB-C9D7F0C128EA}"/>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14975" y="39388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Overview</a:t>
            </a:r>
            <a:endParaRPr lang="en-US" dirty="0">
              <a:solidFill>
                <a:srgbClr val="0B49CB"/>
              </a:solidFill>
            </a:endParaRPr>
          </a:p>
        </p:txBody>
      </p:sp>
      <p:sp>
        <p:nvSpPr>
          <p:cNvPr id="62" name="Content Placeholder 2">
            <a:extLst>
              <a:ext uri="{FF2B5EF4-FFF2-40B4-BE49-F238E27FC236}">
                <a16:creationId xmlns:a16="http://schemas.microsoft.com/office/drawing/2014/main" id="{10E09244-BE94-4EAC-8A23-42D0BAFEA92A}"/>
              </a:ext>
            </a:extLst>
          </p:cNvPr>
          <p:cNvSpPr txBox="1">
            <a:spLocks/>
          </p:cNvSpPr>
          <p:nvPr/>
        </p:nvSpPr>
        <p:spPr>
          <a:xfrm>
            <a:off x="828068" y="1514007"/>
            <a:ext cx="10530113" cy="4511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Data collection Process </a:t>
            </a:r>
          </a:p>
          <a:p>
            <a:pPr marL="0" indent="0">
              <a:lnSpc>
                <a:spcPct val="110000"/>
              </a:lnSpc>
              <a:spcAft>
                <a:spcPts val="800"/>
              </a:spcAft>
              <a:buNone/>
            </a:pPr>
            <a:r>
              <a:rPr lang="en-GB" sz="1900" dirty="0">
                <a:solidFill>
                  <a:srgbClr val="000000"/>
                </a:solidFill>
                <a:latin typeface="Calibri" panose="020F0502020204030204" pitchFamily="34" charset="0"/>
                <a:cs typeface="Arial" panose="020B0604020202020204" pitchFamily="34" charset="0"/>
              </a:rPr>
              <a:t>Is a combination of a call requests to the public Space X API and web scraping Space X data on Wikipedia.</a:t>
            </a:r>
          </a:p>
          <a:p>
            <a:pPr marL="0" indent="0">
              <a:lnSpc>
                <a:spcPct val="110000"/>
              </a:lnSpc>
              <a:spcAft>
                <a:spcPts val="800"/>
              </a:spcAft>
              <a:buNone/>
            </a:pPr>
            <a:r>
              <a:rPr lang="nl-NL" sz="1900" dirty="0">
                <a:solidFill>
                  <a:srgbClr val="000000"/>
                </a:solidFill>
                <a:latin typeface="Calibri" panose="020F0502020204030204" pitchFamily="34" charset="0"/>
                <a:cs typeface="Arial" panose="020B0604020202020204" pitchFamily="34" charset="0"/>
              </a:rPr>
              <a:t>In the following slides flowcharts are used to visualize data collection process.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Data columns from Space X API</a:t>
            </a:r>
          </a:p>
          <a:p>
            <a:pPr marL="0" indent="0">
              <a:lnSpc>
                <a:spcPct val="100000"/>
              </a:lnSpc>
              <a:spcBef>
                <a:spcPts val="1400"/>
              </a:spcBef>
              <a:buNone/>
            </a:pPr>
            <a:r>
              <a:rPr lang="en-US" sz="1900" dirty="0">
                <a:solidFill>
                  <a:srgbClr val="000000"/>
                </a:solidFill>
                <a:latin typeface="Calibri" panose="020F0502020204030204" pitchFamily="34" charset="0"/>
                <a:cs typeface="Arial" panose="020B0604020202020204" pitchFamily="34" charset="0"/>
              </a:rPr>
              <a:t>The data columns that were extracted from Space X API are; </a:t>
            </a:r>
          </a:p>
          <a:p>
            <a:pPr marL="12700">
              <a:lnSpc>
                <a:spcPts val="2300"/>
              </a:lnSpc>
              <a:spcBef>
                <a:spcPts val="1200"/>
              </a:spcBef>
            </a:pPr>
            <a:r>
              <a:rPr lang="en-GB" sz="1900" dirty="0">
                <a:solidFill>
                  <a:srgbClr val="000000"/>
                </a:solidFill>
                <a:latin typeface="Calibri" panose="020F0502020204030204" pitchFamily="34" charset="0"/>
                <a:cs typeface="Arial" panose="020B0604020202020204" pitchFamily="34" charset="0"/>
              </a:rPr>
              <a:t>Flight Number, Date, Booster Version, Payload Mass, Orbit, Launch Site, Outcome, Flights, Grid Fins,</a:t>
            </a:r>
          </a:p>
          <a:p>
            <a:pPr marL="12700">
              <a:lnSpc>
                <a:spcPts val="2300"/>
              </a:lnSpc>
            </a:pPr>
            <a:r>
              <a:rPr lang="en-GB" sz="1900" dirty="0">
                <a:solidFill>
                  <a:srgbClr val="000000"/>
                </a:solidFill>
                <a:latin typeface="Calibri" panose="020F0502020204030204" pitchFamily="34" charset="0"/>
                <a:cs typeface="Arial" panose="020B0604020202020204" pitchFamily="34" charset="0"/>
              </a:rPr>
              <a:t>Reused, Legs, Landing Pad, Block, Reused Count, Serial, Longitude, Latitude</a:t>
            </a:r>
          </a:p>
          <a:p>
            <a:pPr marL="0" indent="0">
              <a:lnSpc>
                <a:spcPct val="10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Data columns from Web scraping</a:t>
            </a:r>
          </a:p>
          <a:p>
            <a:pPr>
              <a:lnSpc>
                <a:spcPts val="2300"/>
              </a:lnSpc>
            </a:pPr>
            <a:r>
              <a:rPr lang="en-GB" sz="1900" dirty="0">
                <a:solidFill>
                  <a:srgbClr val="000000"/>
                </a:solidFill>
                <a:latin typeface="Calibri" panose="020F0502020204030204" pitchFamily="34" charset="0"/>
                <a:cs typeface="Arial" panose="020B0604020202020204" pitchFamily="34" charset="0"/>
              </a:rPr>
              <a:t>Flight No., Launch site, Payload, Payload Mass, Orbit, Customer, Launch outcome, Version  Booster,    Booster landing, Date, Time</a:t>
            </a:r>
          </a:p>
          <a:p>
            <a:pPr marL="0" indent="0">
              <a:lnSpc>
                <a:spcPct val="100000"/>
              </a:lnSpc>
              <a:spcBef>
                <a:spcPts val="1400"/>
              </a:spcBef>
              <a:buNone/>
            </a:pPr>
            <a:endParaRPr lang="en-US" sz="1900" dirty="0">
              <a:solidFill>
                <a:srgbClr val="000000"/>
              </a:solidFill>
              <a:latin typeface="Calibri" panose="020F0502020204030204" pitchFamily="34" charset="0"/>
              <a:cs typeface="Arial" panose="020B0604020202020204" pitchFamily="34" charset="0"/>
            </a:endParaRPr>
          </a:p>
        </p:txBody>
      </p:sp>
      <p:sp>
        <p:nvSpPr>
          <p:cNvPr id="63" name="Rechthoek 62">
            <a:extLst>
              <a:ext uri="{FF2B5EF4-FFF2-40B4-BE49-F238E27FC236}">
                <a16:creationId xmlns:a16="http://schemas.microsoft.com/office/drawing/2014/main" id="{1BDBA30E-44C7-4AA8-9896-310289459447}"/>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59" name="Rechte verbindingslijn 58">
            <a:extLst>
              <a:ext uri="{FF2B5EF4-FFF2-40B4-BE49-F238E27FC236}">
                <a16:creationId xmlns:a16="http://schemas.microsoft.com/office/drawing/2014/main" id="{C5589EB4-C809-428B-B0A3-6B70C71E81AB}"/>
              </a:ext>
            </a:extLst>
          </p:cNvPr>
          <p:cNvCxnSpPr>
            <a:cxnSpLocks/>
            <a:endCxn id="11" idx="0"/>
          </p:cNvCxnSpPr>
          <p:nvPr/>
        </p:nvCxnSpPr>
        <p:spPr>
          <a:xfrm flipH="1">
            <a:off x="8296567" y="2338088"/>
            <a:ext cx="678952"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41" name="Rechte verbindingslijn 40">
            <a:extLst>
              <a:ext uri="{FF2B5EF4-FFF2-40B4-BE49-F238E27FC236}">
                <a16:creationId xmlns:a16="http://schemas.microsoft.com/office/drawing/2014/main" id="{9B9040A7-244E-4E31-AB8B-06DE428473FD}"/>
              </a:ext>
            </a:extLst>
          </p:cNvPr>
          <p:cNvCxnSpPr>
            <a:cxnSpLocks/>
            <a:endCxn id="8" idx="0"/>
          </p:cNvCxnSpPr>
          <p:nvPr/>
        </p:nvCxnSpPr>
        <p:spPr>
          <a:xfrm flipH="1">
            <a:off x="5783056" y="5704937"/>
            <a:ext cx="624750"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55" name="Rechte verbindingslijn 54">
            <a:extLst>
              <a:ext uri="{FF2B5EF4-FFF2-40B4-BE49-F238E27FC236}">
                <a16:creationId xmlns:a16="http://schemas.microsoft.com/office/drawing/2014/main" id="{7D41A6CF-F5C4-4950-81EF-A79AE69A5DCE}"/>
              </a:ext>
            </a:extLst>
          </p:cNvPr>
          <p:cNvCxnSpPr>
            <a:cxnSpLocks/>
            <a:endCxn id="11" idx="1"/>
          </p:cNvCxnSpPr>
          <p:nvPr/>
        </p:nvCxnSpPr>
        <p:spPr>
          <a:xfrm flipV="1">
            <a:off x="7352187" y="3017855"/>
            <a:ext cx="0" cy="41114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44" name="Rechte verbindingslijn 43">
            <a:extLst>
              <a:ext uri="{FF2B5EF4-FFF2-40B4-BE49-F238E27FC236}">
                <a16:creationId xmlns:a16="http://schemas.microsoft.com/office/drawing/2014/main" id="{80D7A9CE-11D5-4BD9-A876-A9B61E074FD2}"/>
              </a:ext>
            </a:extLst>
          </p:cNvPr>
          <p:cNvCxnSpPr>
            <a:cxnSpLocks/>
            <a:stCxn id="7" idx="1"/>
          </p:cNvCxnSpPr>
          <p:nvPr/>
        </p:nvCxnSpPr>
        <p:spPr>
          <a:xfrm flipH="1">
            <a:off x="7333816" y="4832762"/>
            <a:ext cx="3380" cy="255088"/>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9" name="Rechte verbindingslijn 38">
            <a:extLst>
              <a:ext uri="{FF2B5EF4-FFF2-40B4-BE49-F238E27FC236}">
                <a16:creationId xmlns:a16="http://schemas.microsoft.com/office/drawing/2014/main" id="{C11D4489-9746-45F8-B9FD-28667EC70178}"/>
              </a:ext>
            </a:extLst>
          </p:cNvPr>
          <p:cNvCxnSpPr>
            <a:cxnSpLocks/>
          </p:cNvCxnSpPr>
          <p:nvPr/>
        </p:nvCxnSpPr>
        <p:spPr>
          <a:xfrm>
            <a:off x="4705143" y="4693920"/>
            <a:ext cx="0" cy="39393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6" name="Rechte verbindingslijn 35">
            <a:extLst>
              <a:ext uri="{FF2B5EF4-FFF2-40B4-BE49-F238E27FC236}">
                <a16:creationId xmlns:a16="http://schemas.microsoft.com/office/drawing/2014/main" id="{6512F962-8692-4B53-B29D-86EBA67F8834}"/>
              </a:ext>
            </a:extLst>
          </p:cNvPr>
          <p:cNvCxnSpPr>
            <a:cxnSpLocks/>
          </p:cNvCxnSpPr>
          <p:nvPr/>
        </p:nvCxnSpPr>
        <p:spPr>
          <a:xfrm>
            <a:off x="4705143" y="3017854"/>
            <a:ext cx="0" cy="211534"/>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14975" y="39388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SpaceX API</a:t>
            </a:r>
            <a:endParaRPr lang="en-US" dirty="0">
              <a:solidFill>
                <a:srgbClr val="0B49CB"/>
              </a:solidFill>
            </a:endParaRPr>
          </a:p>
        </p:txBody>
      </p:sp>
      <p:sp>
        <p:nvSpPr>
          <p:cNvPr id="2" name="Rechthoek: afgeronde diagonale hoeken 1">
            <a:extLst>
              <a:ext uri="{FF2B5EF4-FFF2-40B4-BE49-F238E27FC236}">
                <a16:creationId xmlns:a16="http://schemas.microsoft.com/office/drawing/2014/main" id="{F9DAE829-7134-460A-996A-8DAD507BC6A0}"/>
              </a:ext>
            </a:extLst>
          </p:cNvPr>
          <p:cNvSpPr/>
          <p:nvPr/>
        </p:nvSpPr>
        <p:spPr>
          <a:xfrm>
            <a:off x="6346846" y="4982663"/>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Extracted core data </a:t>
            </a:r>
            <a:r>
              <a:rPr lang="nl-NL" dirty="0" err="1"/>
              <a:t>transformed</a:t>
            </a:r>
            <a:r>
              <a:rPr lang="nl-NL" dirty="0"/>
              <a:t> it into a dictonary</a:t>
            </a:r>
            <a:endParaRPr lang="en-GB" dirty="0"/>
          </a:p>
        </p:txBody>
      </p:sp>
      <p:sp>
        <p:nvSpPr>
          <p:cNvPr id="7" name="Rechthoek: afgeronde diagonale hoeken 6">
            <a:extLst>
              <a:ext uri="{FF2B5EF4-FFF2-40B4-BE49-F238E27FC236}">
                <a16:creationId xmlns:a16="http://schemas.microsoft.com/office/drawing/2014/main" id="{F3AF36C0-4361-460E-B187-90761C2CF605}"/>
              </a:ext>
            </a:extLst>
          </p:cNvPr>
          <p:cNvSpPr/>
          <p:nvPr/>
        </p:nvSpPr>
        <p:spPr>
          <a:xfrm>
            <a:off x="6392815" y="3229387"/>
            <a:ext cx="1888761" cy="160337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Converted dictonary  to a Data Frame</a:t>
            </a:r>
            <a:endParaRPr lang="en-GB" dirty="0"/>
          </a:p>
        </p:txBody>
      </p:sp>
      <p:sp>
        <p:nvSpPr>
          <p:cNvPr id="8" name="Rechthoek: afgeronde diagonale hoeken 7">
            <a:extLst>
              <a:ext uri="{FF2B5EF4-FFF2-40B4-BE49-F238E27FC236}">
                <a16:creationId xmlns:a16="http://schemas.microsoft.com/office/drawing/2014/main" id="{9FCDEC22-FFED-458B-A146-91CD379F2C5B}"/>
              </a:ext>
            </a:extLst>
          </p:cNvPr>
          <p:cNvSpPr/>
          <p:nvPr/>
        </p:nvSpPr>
        <p:spPr>
          <a:xfrm>
            <a:off x="3894295" y="4982664"/>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Normalized data in JSON file coverted file into Data Frame</a:t>
            </a:r>
            <a:endParaRPr lang="en-GB" dirty="0"/>
          </a:p>
        </p:txBody>
      </p:sp>
      <p:sp>
        <p:nvSpPr>
          <p:cNvPr id="9" name="Rechthoek: afgeronde diagonale hoeken 8">
            <a:extLst>
              <a:ext uri="{FF2B5EF4-FFF2-40B4-BE49-F238E27FC236}">
                <a16:creationId xmlns:a16="http://schemas.microsoft.com/office/drawing/2014/main" id="{3A4514DD-5407-4EA3-979D-7E4110E59DF7}"/>
              </a:ext>
            </a:extLst>
          </p:cNvPr>
          <p:cNvSpPr/>
          <p:nvPr/>
        </p:nvSpPr>
        <p:spPr>
          <a:xfrm>
            <a:off x="3894044" y="3214148"/>
            <a:ext cx="1888761" cy="1603374"/>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Created a list of </a:t>
            </a:r>
            <a:r>
              <a:rPr lang="nl-NL" dirty="0" err="1"/>
              <a:t>launchsites</a:t>
            </a:r>
            <a:r>
              <a:rPr lang="nl-NL" dirty="0"/>
              <a:t>, BoosterVersion and Payload data using JSON</a:t>
            </a:r>
            <a:endParaRPr lang="en-GB" dirty="0"/>
          </a:p>
        </p:txBody>
      </p:sp>
      <p:sp>
        <p:nvSpPr>
          <p:cNvPr id="10" name="Rechthoek: afgeronde diagonale hoeken 9">
            <a:extLst>
              <a:ext uri="{FF2B5EF4-FFF2-40B4-BE49-F238E27FC236}">
                <a16:creationId xmlns:a16="http://schemas.microsoft.com/office/drawing/2014/main" id="{75980F5F-49F7-4927-9DF9-D22D7AD58A0A}"/>
              </a:ext>
            </a:extLst>
          </p:cNvPr>
          <p:cNvSpPr/>
          <p:nvPr/>
        </p:nvSpPr>
        <p:spPr>
          <a:xfrm>
            <a:off x="3894295" y="1692062"/>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 data via API call Request to Space X</a:t>
            </a:r>
            <a:endParaRPr lang="en-GB" dirty="0"/>
          </a:p>
        </p:txBody>
      </p:sp>
      <p:sp>
        <p:nvSpPr>
          <p:cNvPr id="11" name="Rechthoek: afgeronde diagonale hoeken 10">
            <a:extLst>
              <a:ext uri="{FF2B5EF4-FFF2-40B4-BE49-F238E27FC236}">
                <a16:creationId xmlns:a16="http://schemas.microsoft.com/office/drawing/2014/main" id="{1BE3B1A5-E48F-4C83-970B-9250BD9FECA2}"/>
              </a:ext>
            </a:extLst>
          </p:cNvPr>
          <p:cNvSpPr/>
          <p:nvPr/>
        </p:nvSpPr>
        <p:spPr>
          <a:xfrm>
            <a:off x="6407806" y="1658320"/>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Applied filter to Data Frame for Falcon 9 launches only</a:t>
            </a:r>
            <a:endParaRPr lang="en-GB" dirty="0"/>
          </a:p>
        </p:txBody>
      </p:sp>
      <p:sp>
        <p:nvSpPr>
          <p:cNvPr id="13" name="Rechthoek: afgeronde diagonale hoeken 12">
            <a:extLst>
              <a:ext uri="{FF2B5EF4-FFF2-40B4-BE49-F238E27FC236}">
                <a16:creationId xmlns:a16="http://schemas.microsoft.com/office/drawing/2014/main" id="{E2EEAF33-1A97-46AD-BAD7-9DA9E231A7E3}"/>
              </a:ext>
            </a:extLst>
          </p:cNvPr>
          <p:cNvSpPr/>
          <p:nvPr/>
        </p:nvSpPr>
        <p:spPr>
          <a:xfrm>
            <a:off x="8876347" y="1658318"/>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Calculated the MEAN of Payload Mass as input for missing values </a:t>
            </a:r>
            <a:endParaRPr lang="en-GB" dirty="0"/>
          </a:p>
        </p:txBody>
      </p:sp>
      <p:sp>
        <p:nvSpPr>
          <p:cNvPr id="18" name="Rechthoek 17">
            <a:extLst>
              <a:ext uri="{FF2B5EF4-FFF2-40B4-BE49-F238E27FC236}">
                <a16:creationId xmlns:a16="http://schemas.microsoft.com/office/drawing/2014/main" id="{B0434C86-14DA-4544-B5F7-397234F33639}"/>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hthoek 26">
            <a:extLst>
              <a:ext uri="{FF2B5EF4-FFF2-40B4-BE49-F238E27FC236}">
                <a16:creationId xmlns:a16="http://schemas.microsoft.com/office/drawing/2014/main" id="{33B25390-EAC7-44EF-AC2B-F9DF769BAE1B}"/>
              </a:ext>
            </a:extLst>
          </p:cNvPr>
          <p:cNvSpPr/>
          <p:nvPr/>
        </p:nvSpPr>
        <p:spPr>
          <a:xfrm>
            <a:off x="839364" y="1419416"/>
            <a:ext cx="2125292" cy="485749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a:p>
            <a:pPr algn="ctr"/>
            <a:endParaRPr lang="nl-NL" dirty="0"/>
          </a:p>
        </p:txBody>
      </p:sp>
      <p:sp>
        <p:nvSpPr>
          <p:cNvPr id="29" name="Tekstvak 28">
            <a:extLst>
              <a:ext uri="{FF2B5EF4-FFF2-40B4-BE49-F238E27FC236}">
                <a16:creationId xmlns:a16="http://schemas.microsoft.com/office/drawing/2014/main" id="{D74E390D-A2DA-4C50-807A-BEECEB6AF05B}"/>
              </a:ext>
            </a:extLst>
          </p:cNvPr>
          <p:cNvSpPr txBox="1"/>
          <p:nvPr/>
        </p:nvSpPr>
        <p:spPr>
          <a:xfrm>
            <a:off x="873529" y="1797214"/>
            <a:ext cx="1870893" cy="646331"/>
          </a:xfrm>
          <a:prstGeom prst="rect">
            <a:avLst/>
          </a:prstGeom>
          <a:noFill/>
        </p:spPr>
        <p:txBody>
          <a:bodyPr wrap="square" rtlCol="0">
            <a:spAutoFit/>
          </a:bodyPr>
          <a:lstStyle/>
          <a:p>
            <a:pPr algn="ctr"/>
            <a:r>
              <a:rPr lang="nl-NL" dirty="0">
                <a:solidFill>
                  <a:schemeClr val="lt1"/>
                </a:solidFill>
              </a:rPr>
              <a:t>Data Collection via Space X API</a:t>
            </a:r>
          </a:p>
        </p:txBody>
      </p:sp>
      <p:sp>
        <p:nvSpPr>
          <p:cNvPr id="30" name="Tekstvak 29">
            <a:extLst>
              <a:ext uri="{FF2B5EF4-FFF2-40B4-BE49-F238E27FC236}">
                <a16:creationId xmlns:a16="http://schemas.microsoft.com/office/drawing/2014/main" id="{C42E4251-DD1B-47C5-91C4-4F660B1D0F4E}"/>
              </a:ext>
            </a:extLst>
          </p:cNvPr>
          <p:cNvSpPr txBox="1"/>
          <p:nvPr/>
        </p:nvSpPr>
        <p:spPr>
          <a:xfrm>
            <a:off x="950887" y="2456885"/>
            <a:ext cx="1979710" cy="4867999"/>
          </a:xfrm>
          <a:prstGeom prst="rect">
            <a:avLst/>
          </a:prstGeom>
          <a:noFill/>
        </p:spPr>
        <p:txBody>
          <a:bodyPr wrap="square" rtlCol="0">
            <a:spAutoFit/>
          </a:bodyPr>
          <a:lstStyle/>
          <a:p>
            <a:pPr marL="0" indent="0">
              <a:lnSpc>
                <a:spcPct val="100000"/>
              </a:lnSpc>
              <a:spcBef>
                <a:spcPts val="1400"/>
              </a:spcBef>
              <a:buNone/>
            </a:pPr>
            <a:r>
              <a:rPr lang="en-US" u="sng" dirty="0">
                <a:solidFill>
                  <a:srgbClr val="000000"/>
                </a:solidFill>
                <a:latin typeface="Calibri" panose="020F0502020204030204" pitchFamily="34" charset="0"/>
                <a:cs typeface="Arial" panose="020B0604020202020204" pitchFamily="34" charset="0"/>
                <a:hlinkClick r:id="rId3"/>
              </a:rPr>
              <a:t>https://github.com/ubongn/IBM_Data_Science_Professional_Certification/blob/master/Applied%20Data%20Science%20Capstone/Data%20Collection%20API.ipynb.</a:t>
            </a: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9997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41" name="Rechte verbindingslijn 40">
            <a:extLst>
              <a:ext uri="{FF2B5EF4-FFF2-40B4-BE49-F238E27FC236}">
                <a16:creationId xmlns:a16="http://schemas.microsoft.com/office/drawing/2014/main" id="{9B9040A7-244E-4E31-AB8B-06DE428473FD}"/>
              </a:ext>
            </a:extLst>
          </p:cNvPr>
          <p:cNvCxnSpPr>
            <a:cxnSpLocks/>
            <a:stCxn id="2" idx="2"/>
            <a:endCxn id="8" idx="0"/>
          </p:cNvCxnSpPr>
          <p:nvPr/>
        </p:nvCxnSpPr>
        <p:spPr>
          <a:xfrm flipH="1">
            <a:off x="5965936" y="5704937"/>
            <a:ext cx="1782990"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55" name="Rechte verbindingslijn 54">
            <a:extLst>
              <a:ext uri="{FF2B5EF4-FFF2-40B4-BE49-F238E27FC236}">
                <a16:creationId xmlns:a16="http://schemas.microsoft.com/office/drawing/2014/main" id="{7D41A6CF-F5C4-4950-81EF-A79AE69A5DCE}"/>
              </a:ext>
            </a:extLst>
          </p:cNvPr>
          <p:cNvCxnSpPr>
            <a:cxnSpLocks/>
            <a:endCxn id="11" idx="1"/>
          </p:cNvCxnSpPr>
          <p:nvPr/>
        </p:nvCxnSpPr>
        <p:spPr>
          <a:xfrm flipV="1">
            <a:off x="8678067" y="3017855"/>
            <a:ext cx="0" cy="41114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44" name="Rechte verbindingslijn 43">
            <a:extLst>
              <a:ext uri="{FF2B5EF4-FFF2-40B4-BE49-F238E27FC236}">
                <a16:creationId xmlns:a16="http://schemas.microsoft.com/office/drawing/2014/main" id="{80D7A9CE-11D5-4BD9-A876-A9B61E074FD2}"/>
              </a:ext>
            </a:extLst>
          </p:cNvPr>
          <p:cNvCxnSpPr>
            <a:cxnSpLocks/>
            <a:stCxn id="7" idx="1"/>
          </p:cNvCxnSpPr>
          <p:nvPr/>
        </p:nvCxnSpPr>
        <p:spPr>
          <a:xfrm flipH="1">
            <a:off x="8674936" y="4832762"/>
            <a:ext cx="3380" cy="255088"/>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9" name="Rechte verbindingslijn 38">
            <a:extLst>
              <a:ext uri="{FF2B5EF4-FFF2-40B4-BE49-F238E27FC236}">
                <a16:creationId xmlns:a16="http://schemas.microsoft.com/office/drawing/2014/main" id="{C11D4489-9746-45F8-B9FD-28667EC70178}"/>
              </a:ext>
            </a:extLst>
          </p:cNvPr>
          <p:cNvCxnSpPr>
            <a:cxnSpLocks/>
          </p:cNvCxnSpPr>
          <p:nvPr/>
        </p:nvCxnSpPr>
        <p:spPr>
          <a:xfrm>
            <a:off x="4948983" y="4693920"/>
            <a:ext cx="0" cy="39393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6" name="Rechte verbindingslijn 35">
            <a:extLst>
              <a:ext uri="{FF2B5EF4-FFF2-40B4-BE49-F238E27FC236}">
                <a16:creationId xmlns:a16="http://schemas.microsoft.com/office/drawing/2014/main" id="{6512F962-8692-4B53-B29D-86EBA67F8834}"/>
              </a:ext>
            </a:extLst>
          </p:cNvPr>
          <p:cNvCxnSpPr>
            <a:cxnSpLocks/>
          </p:cNvCxnSpPr>
          <p:nvPr/>
        </p:nvCxnSpPr>
        <p:spPr>
          <a:xfrm>
            <a:off x="4964223" y="3017854"/>
            <a:ext cx="0" cy="211534"/>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14975" y="39388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Web scrapping</a:t>
            </a:r>
            <a:endParaRPr lang="en-US" dirty="0">
              <a:solidFill>
                <a:srgbClr val="0B49CB"/>
              </a:solidFill>
            </a:endParaRPr>
          </a:p>
        </p:txBody>
      </p:sp>
      <p:sp>
        <p:nvSpPr>
          <p:cNvPr id="2" name="Rechthoek: afgeronde diagonale hoeken 1">
            <a:extLst>
              <a:ext uri="{FF2B5EF4-FFF2-40B4-BE49-F238E27FC236}">
                <a16:creationId xmlns:a16="http://schemas.microsoft.com/office/drawing/2014/main" id="{F9DAE829-7134-460A-996A-8DAD507BC6A0}"/>
              </a:ext>
            </a:extLst>
          </p:cNvPr>
          <p:cNvSpPr/>
          <p:nvPr/>
        </p:nvSpPr>
        <p:spPr>
          <a:xfrm>
            <a:off x="7748926" y="4982663"/>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Created a dictionary from extracted data</a:t>
            </a:r>
            <a:endParaRPr lang="en-GB" dirty="0"/>
          </a:p>
        </p:txBody>
      </p:sp>
      <p:sp>
        <p:nvSpPr>
          <p:cNvPr id="7" name="Rechthoek: afgeronde diagonale hoeken 6">
            <a:extLst>
              <a:ext uri="{FF2B5EF4-FFF2-40B4-BE49-F238E27FC236}">
                <a16:creationId xmlns:a16="http://schemas.microsoft.com/office/drawing/2014/main" id="{F3AF36C0-4361-460E-B187-90761C2CF605}"/>
              </a:ext>
            </a:extLst>
          </p:cNvPr>
          <p:cNvSpPr/>
          <p:nvPr/>
        </p:nvSpPr>
        <p:spPr>
          <a:xfrm>
            <a:off x="7733935" y="3229387"/>
            <a:ext cx="1888761" cy="160337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Extract data by interating through Data Frame</a:t>
            </a:r>
            <a:endParaRPr lang="en-GB" dirty="0"/>
          </a:p>
        </p:txBody>
      </p:sp>
      <p:sp>
        <p:nvSpPr>
          <p:cNvPr id="8" name="Rechthoek: afgeronde diagonale hoeken 7">
            <a:extLst>
              <a:ext uri="{FF2B5EF4-FFF2-40B4-BE49-F238E27FC236}">
                <a16:creationId xmlns:a16="http://schemas.microsoft.com/office/drawing/2014/main" id="{9FCDEC22-FFED-458B-A146-91CD379F2C5B}"/>
              </a:ext>
            </a:extLst>
          </p:cNvPr>
          <p:cNvSpPr/>
          <p:nvPr/>
        </p:nvSpPr>
        <p:spPr>
          <a:xfrm>
            <a:off x="4077175" y="4982664"/>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Detected launch information in HTML table</a:t>
            </a:r>
            <a:endParaRPr lang="en-GB" dirty="0"/>
          </a:p>
        </p:txBody>
      </p:sp>
      <p:sp>
        <p:nvSpPr>
          <p:cNvPr id="9" name="Rechthoek: afgeronde diagonale hoeken 8">
            <a:extLst>
              <a:ext uri="{FF2B5EF4-FFF2-40B4-BE49-F238E27FC236}">
                <a16:creationId xmlns:a16="http://schemas.microsoft.com/office/drawing/2014/main" id="{3A4514DD-5407-4EA3-979D-7E4110E59DF7}"/>
              </a:ext>
            </a:extLst>
          </p:cNvPr>
          <p:cNvSpPr/>
          <p:nvPr/>
        </p:nvSpPr>
        <p:spPr>
          <a:xfrm>
            <a:off x="4076924" y="3214148"/>
            <a:ext cx="1888761" cy="1603374"/>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Used BeutifulSoup library to parse HTML data to table  </a:t>
            </a:r>
            <a:endParaRPr lang="en-GB" dirty="0"/>
          </a:p>
        </p:txBody>
      </p:sp>
      <p:sp>
        <p:nvSpPr>
          <p:cNvPr id="10" name="Rechthoek: afgeronde diagonale hoeken 9">
            <a:extLst>
              <a:ext uri="{FF2B5EF4-FFF2-40B4-BE49-F238E27FC236}">
                <a16:creationId xmlns:a16="http://schemas.microsoft.com/office/drawing/2014/main" id="{75980F5F-49F7-4927-9DF9-D22D7AD58A0A}"/>
              </a:ext>
            </a:extLst>
          </p:cNvPr>
          <p:cNvSpPr/>
          <p:nvPr/>
        </p:nvSpPr>
        <p:spPr>
          <a:xfrm>
            <a:off x="4077175" y="1615440"/>
            <a:ext cx="1888761" cy="1436157"/>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Executed</a:t>
            </a:r>
            <a:r>
              <a:rPr lang="nl-NL" dirty="0"/>
              <a:t> call request to Wikipedia HTML</a:t>
            </a:r>
            <a:endParaRPr lang="en-GB" dirty="0"/>
          </a:p>
        </p:txBody>
      </p:sp>
      <p:sp>
        <p:nvSpPr>
          <p:cNvPr id="11" name="Rechthoek: afgeronde diagonale hoeken 10">
            <a:extLst>
              <a:ext uri="{FF2B5EF4-FFF2-40B4-BE49-F238E27FC236}">
                <a16:creationId xmlns:a16="http://schemas.microsoft.com/office/drawing/2014/main" id="{1BE3B1A5-E48F-4C83-970B-9250BD9FECA2}"/>
              </a:ext>
            </a:extLst>
          </p:cNvPr>
          <p:cNvSpPr/>
          <p:nvPr/>
        </p:nvSpPr>
        <p:spPr>
          <a:xfrm>
            <a:off x="7733686" y="1600200"/>
            <a:ext cx="1888761" cy="141765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Cast HTML Table to Data Frame</a:t>
            </a:r>
            <a:endParaRPr lang="en-GB" dirty="0"/>
          </a:p>
        </p:txBody>
      </p:sp>
      <p:sp>
        <p:nvSpPr>
          <p:cNvPr id="3" name="Rechthoek 2">
            <a:extLst>
              <a:ext uri="{FF2B5EF4-FFF2-40B4-BE49-F238E27FC236}">
                <a16:creationId xmlns:a16="http://schemas.microsoft.com/office/drawing/2014/main" id="{E1B89657-08FD-4F63-B513-67EE26D08B30}"/>
              </a:ext>
            </a:extLst>
          </p:cNvPr>
          <p:cNvSpPr/>
          <p:nvPr/>
        </p:nvSpPr>
        <p:spPr>
          <a:xfrm>
            <a:off x="770010" y="1569720"/>
            <a:ext cx="2191303" cy="485749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hoek 17">
            <a:extLst>
              <a:ext uri="{FF2B5EF4-FFF2-40B4-BE49-F238E27FC236}">
                <a16:creationId xmlns:a16="http://schemas.microsoft.com/office/drawing/2014/main" id="{040D8A8A-5C01-44A3-9A44-6A604C3E4436}"/>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kstvak 23">
            <a:extLst>
              <a:ext uri="{FF2B5EF4-FFF2-40B4-BE49-F238E27FC236}">
                <a16:creationId xmlns:a16="http://schemas.microsoft.com/office/drawing/2014/main" id="{7532DB93-DFCD-4320-AC61-FD9C56CC6ADA}"/>
              </a:ext>
            </a:extLst>
          </p:cNvPr>
          <p:cNvSpPr txBox="1"/>
          <p:nvPr/>
        </p:nvSpPr>
        <p:spPr>
          <a:xfrm>
            <a:off x="897210" y="1847362"/>
            <a:ext cx="1870893" cy="923330"/>
          </a:xfrm>
          <a:prstGeom prst="rect">
            <a:avLst/>
          </a:prstGeom>
          <a:noFill/>
        </p:spPr>
        <p:txBody>
          <a:bodyPr wrap="square" rtlCol="0">
            <a:spAutoFit/>
          </a:bodyPr>
          <a:lstStyle/>
          <a:p>
            <a:pPr algn="ctr"/>
            <a:r>
              <a:rPr lang="nl-NL" dirty="0">
                <a:solidFill>
                  <a:schemeClr val="lt1"/>
                </a:solidFill>
              </a:rPr>
              <a:t>Data Collection with</a:t>
            </a:r>
          </a:p>
          <a:p>
            <a:pPr algn="ctr"/>
            <a:r>
              <a:rPr lang="nl-NL" dirty="0">
                <a:solidFill>
                  <a:schemeClr val="lt1"/>
                </a:solidFill>
              </a:rPr>
              <a:t>Web Scraping</a:t>
            </a:r>
            <a:endParaRPr lang="en-GB" dirty="0">
              <a:solidFill>
                <a:schemeClr val="lt1"/>
              </a:solidFill>
            </a:endParaRPr>
          </a:p>
        </p:txBody>
      </p:sp>
      <p:sp>
        <p:nvSpPr>
          <p:cNvPr id="4" name="Tekstvak 3">
            <a:extLst>
              <a:ext uri="{FF2B5EF4-FFF2-40B4-BE49-F238E27FC236}">
                <a16:creationId xmlns:a16="http://schemas.microsoft.com/office/drawing/2014/main" id="{9D0540BB-AB4E-1E90-C22A-A5BD4340BAF5}"/>
              </a:ext>
            </a:extLst>
          </p:cNvPr>
          <p:cNvSpPr txBox="1"/>
          <p:nvPr/>
        </p:nvSpPr>
        <p:spPr>
          <a:xfrm>
            <a:off x="770009" y="2721103"/>
            <a:ext cx="2191304" cy="5421997"/>
          </a:xfrm>
          <a:prstGeom prst="rect">
            <a:avLst/>
          </a:prstGeom>
          <a:noFill/>
        </p:spPr>
        <p:txBody>
          <a:bodyPr wrap="square" rtlCol="0">
            <a:spAutoFit/>
          </a:bodyPr>
          <a:lstStyle/>
          <a:p>
            <a:pPr marL="0" indent="0">
              <a:lnSpc>
                <a:spcPct val="100000"/>
              </a:lnSpc>
              <a:spcBef>
                <a:spcPts val="1400"/>
              </a:spcBef>
              <a:buNone/>
            </a:pPr>
            <a:r>
              <a:rPr lang="en-US" u="sng" dirty="0">
                <a:solidFill>
                  <a:srgbClr val="000000"/>
                </a:solidFill>
                <a:latin typeface="Calibri" panose="020F0502020204030204" pitchFamily="34" charset="0"/>
                <a:cs typeface="Arial" panose="020B0604020202020204" pitchFamily="34" charset="0"/>
                <a:hlinkClick r:id="rId3"/>
              </a:rPr>
              <a:t>https://github.com/ubongn/IBM_Data_Science_Professional_Certification/blob/master/Applied%20Data%20Science%20Capstone/Complete%20the%20Data%20Collection%20with%20Web%20Scraping%20lab.ipynb.</a:t>
            </a: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8806448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purl.org/dc/elements/1.1/"/>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f80a141d-92ca-4d3d-9308-f7e7b1d44ce8"/>
    <ds:schemaRef ds:uri="155be751-a274-42e8-93fb-f39d3b9bccc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71022</TotalTime>
  <Words>3542</Words>
  <Application>Microsoft Office PowerPoint</Application>
  <PresentationFormat>Widescreen</PresentationFormat>
  <Paragraphs>433</Paragraphs>
  <Slides>46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Abadi</vt:lpstr>
      <vt:lpstr>Arial</vt:lpstr>
      <vt:lpstr>Calibri</vt:lpstr>
      <vt:lpstr>Calibri Light</vt:lpstr>
      <vt:lpstr>Carlito</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Ubong</cp:lastModifiedBy>
  <cp:revision>249</cp:revision>
  <dcterms:created xsi:type="dcterms:W3CDTF">2021-04-29T18:58:34Z</dcterms:created>
  <dcterms:modified xsi:type="dcterms:W3CDTF">2023-04-12T16:29:01Z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